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69" r:id="rId5"/>
    <p:sldId id="259" r:id="rId6"/>
    <p:sldId id="260" r:id="rId7"/>
    <p:sldId id="275" r:id="rId8"/>
    <p:sldId id="272" r:id="rId9"/>
    <p:sldId id="273" r:id="rId10"/>
    <p:sldId id="274" r:id="rId11"/>
    <p:sldId id="270" r:id="rId12"/>
    <p:sldId id="276" r:id="rId13"/>
    <p:sldId id="271" r:id="rId14"/>
    <p:sldId id="277" r:id="rId15"/>
    <p:sldId id="278" r:id="rId16"/>
    <p:sldId id="279" r:id="rId17"/>
    <p:sldId id="280" r:id="rId18"/>
  </p:sldIdLst>
  <p:sldSz cx="12192000" cy="6858000"/>
  <p:notesSz cx="7099300" cy="10234613"/>
  <p:embeddedFontLst>
    <p:embeddedFont>
      <p:font typeface="HK Grotesk Light" charset="-18"/>
      <p:regular r:id="rId21"/>
    </p:embeddedFont>
    <p:embeddedFont>
      <p:font typeface="HK Grotesk" charset="-18"/>
      <p:regular r:id="rId22"/>
      <p:bold r:id="rId23"/>
      <p:italic r:id="rId24"/>
      <p:boldItalic r:id="rId25"/>
    </p:embeddedFont>
    <p:embeddedFont>
      <p:font typeface="HK Grotesk SemiBold" charset="-18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Mangal" pitchFamily="18" charset="0"/>
      <p:regular r:id="rId31"/>
      <p:bold r:id="rId32"/>
    </p:embeddedFont>
    <p:embeddedFont>
      <p:font typeface="NSimSun" pitchFamily="49" charset="-122"/>
      <p:regular r:id="rId3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682"/>
    <a:srgbClr val="7B8B98"/>
    <a:srgbClr val="B9AB9A"/>
    <a:srgbClr val="BCAC9C"/>
    <a:srgbClr val="7F83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84" y="12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9AC2-1C93-48F0-AAE9-9A3C6205B111}" type="datetimeFigureOut">
              <a:rPr lang="pl-PL" smtClean="0"/>
              <a:pPr/>
              <a:t>2021-06-21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99F6-0FAE-4D44-9260-2F1C4816AB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91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B044-461E-4C6A-9CDD-73CE747A2E1C}" type="datetimeFigureOut">
              <a:rPr lang="pl-PL" smtClean="0"/>
              <a:pPr/>
              <a:t>2021-06-21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5835-56C9-48BA-BBB1-7FFEEA8CA4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211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1" y="4475745"/>
            <a:ext cx="4331363" cy="2382255"/>
          </a:xfrm>
          <a:prstGeom prst="rect">
            <a:avLst/>
          </a:prstGeom>
          <a:solidFill>
            <a:srgbClr val="687682"/>
          </a:solidFill>
          <a:ln>
            <a:solidFill>
              <a:srgbClr val="7F8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475747"/>
            <a:ext cx="4331368" cy="25396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13258" y="5539890"/>
            <a:ext cx="2382253" cy="25396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981" y="4997437"/>
            <a:ext cx="7793398" cy="60050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331364" y="4345228"/>
            <a:ext cx="7860633" cy="134466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95" y="5269079"/>
            <a:ext cx="3553610" cy="91796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4331362" cy="4475746"/>
          </a:xfrm>
          <a:prstGeom prst="rect">
            <a:avLst/>
          </a:prstGeom>
          <a:ln>
            <a:noFill/>
          </a:ln>
        </p:spPr>
      </p:pic>
      <p:sp>
        <p:nvSpPr>
          <p:cNvPr id="25" name="pole tekstowe 24"/>
          <p:cNvSpPr txBox="1"/>
          <p:nvPr userDrawn="1"/>
        </p:nvSpPr>
        <p:spPr>
          <a:xfrm>
            <a:off x="4585821" y="5728059"/>
            <a:ext cx="740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Projekt współfinansowany ze środków Unii Europejskiej w ramach Europejskiego Funduszu Społecznego, Program Operacyjny Wiedza Edukacja Rozwój, </a:t>
            </a:r>
          </a:p>
          <a:p>
            <a:pPr algn="ctr"/>
            <a:r>
              <a:rPr lang="pl-PL" sz="900" dirty="0"/>
              <a:t>Priorytet III Szkolnictwo Wyższe dla gospodarki i rozwoju, Działanie 3.5 Kompleksowe programy szkół wyższych w ramach konkursu </a:t>
            </a:r>
          </a:p>
          <a:p>
            <a:pPr algn="ctr"/>
            <a:r>
              <a:rPr lang="pl-PL" sz="900" dirty="0"/>
              <a:t>nr POWR.03.05.00-IP.08-00-PZ3/18 na Zintegrowane Programy uczelni – Ścieżka III, nr umowy POWR.03.05.00-00-Z308/18-00 </a:t>
            </a:r>
          </a:p>
          <a:p>
            <a:pPr algn="ctr"/>
            <a:r>
              <a:rPr lang="pl-PL" sz="900" dirty="0"/>
              <a:t>Tytuł projektu: „</a:t>
            </a:r>
            <a:r>
              <a:rPr lang="pl-PL" sz="900" dirty="0" err="1"/>
              <a:t>Cyberbezpieczeństwo</a:t>
            </a:r>
            <a:r>
              <a:rPr lang="pl-PL" sz="900" dirty="0"/>
              <a:t> dla gospodarki przyszłości”</a:t>
            </a:r>
          </a:p>
        </p:txBody>
      </p:sp>
      <p:sp>
        <p:nvSpPr>
          <p:cNvPr id="26" name="pole tekstowe 25"/>
          <p:cNvSpPr txBox="1"/>
          <p:nvPr userDrawn="1"/>
        </p:nvSpPr>
        <p:spPr>
          <a:xfrm>
            <a:off x="4940968" y="3901086"/>
            <a:ext cx="85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687682"/>
                </a:solidFill>
                <a:latin typeface="HK Grotesk SemiBold" panose="00000700000000000000" pitchFamily="50" charset="-18"/>
              </a:rPr>
              <a:t>Autor: </a:t>
            </a:r>
            <a:endParaRPr lang="pl-PL" dirty="0">
              <a:solidFill>
                <a:srgbClr val="687682"/>
              </a:solidFill>
              <a:latin typeface="HK Grotesk SemiBold" panose="00000700000000000000" pitchFamily="50" charset="-18"/>
            </a:endParaRPr>
          </a:p>
        </p:txBody>
      </p:sp>
      <p:pic>
        <p:nvPicPr>
          <p:cNvPr id="29" name="Obraz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60726" y="2170639"/>
            <a:ext cx="4475746" cy="134466"/>
          </a:xfrm>
          <a:prstGeom prst="rect">
            <a:avLst/>
          </a:prstGeom>
        </p:spPr>
      </p:pic>
      <p:sp>
        <p:nvSpPr>
          <p:cNvPr id="30" name="Symbol zastępczy zawartości 2"/>
          <p:cNvSpPr>
            <a:spLocks noGrp="1"/>
          </p:cNvSpPr>
          <p:nvPr>
            <p:ph idx="14" hasCustomPrompt="1"/>
          </p:nvPr>
        </p:nvSpPr>
        <p:spPr>
          <a:xfrm>
            <a:off x="4940968" y="578209"/>
            <a:ext cx="6695023" cy="176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pl-PL" sz="2800" dirty="0" smtClean="0">
                <a:latin typeface="HK Grotesk Light" panose="00000400000000000000" pitchFamily="50" charset="-18"/>
              </a:rPr>
              <a:t>TYTUŁ PREZENTACJI</a:t>
            </a:r>
            <a:br>
              <a:rPr lang="pl-PL" sz="2800" dirty="0" smtClean="0">
                <a:latin typeface="HK Grotesk Light" panose="00000400000000000000" pitchFamily="50" charset="-18"/>
              </a:rPr>
            </a:br>
            <a:r>
              <a:rPr lang="pl-PL" sz="2800" dirty="0" smtClean="0">
                <a:latin typeface="HK Grotesk Light" panose="00000400000000000000" pitchFamily="50" charset="-18"/>
              </a:rPr>
              <a:t>(</a:t>
            </a:r>
            <a:r>
              <a:rPr lang="pl-PL" sz="2800" dirty="0" err="1" smtClean="0">
                <a:latin typeface="HK Grotesk Light" panose="00000400000000000000" pitchFamily="50" charset="-18"/>
              </a:rPr>
              <a:t>Caps</a:t>
            </a:r>
            <a:r>
              <a:rPr lang="pl-PL" sz="2800" dirty="0" smtClean="0">
                <a:latin typeface="HK Grotesk Light" panose="00000400000000000000" pitchFamily="50" charset="-18"/>
              </a:rPr>
              <a:t> Lock)</a:t>
            </a:r>
            <a:endParaRPr lang="pl-PL" dirty="0"/>
          </a:p>
        </p:txBody>
      </p:sp>
      <p:sp>
        <p:nvSpPr>
          <p:cNvPr id="31" name="Symbol zastępczy zawartości 2"/>
          <p:cNvSpPr>
            <a:spLocks noGrp="1"/>
          </p:cNvSpPr>
          <p:nvPr>
            <p:ph idx="15" hasCustomPrompt="1"/>
          </p:nvPr>
        </p:nvSpPr>
        <p:spPr>
          <a:xfrm>
            <a:off x="4940968" y="2477723"/>
            <a:ext cx="6695023" cy="13775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1"/>
            <a:r>
              <a:rPr lang="pl-PL" dirty="0" smtClean="0"/>
              <a:t>Kliknij aby dodać opis</a:t>
            </a: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60726" y="2166689"/>
            <a:ext cx="4475746" cy="134466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>
          <a:xfrm>
            <a:off x="5689600" y="3931019"/>
            <a:ext cx="3213100" cy="41420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687682"/>
                </a:solidFill>
                <a:latin typeface="HK Grotesk SemiBold" panose="00000700000000000000" pitchFamily="50" charset="-18"/>
              </a:defRPr>
            </a:lvl1pPr>
          </a:lstStyle>
          <a:p>
            <a:r>
              <a:rPr lang="pl-PL" dirty="0" smtClean="0"/>
              <a:t>Jan Kowalski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9933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yzontalny -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3152775" y="-2"/>
            <a:ext cx="9039223" cy="885823"/>
          </a:xfrm>
          <a:prstGeom prst="rect">
            <a:avLst/>
          </a:prstGeom>
          <a:solidFill>
            <a:srgbClr val="B9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56124" y="125835"/>
            <a:ext cx="7975212" cy="636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i opis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25885" y="125835"/>
            <a:ext cx="666790" cy="63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K Grotesk SemiBold" panose="00000700000000000000" pitchFamily="50" charset="-18"/>
              </a:defRPr>
            </a:lvl1pPr>
          </a:lstStyle>
          <a:p>
            <a:fld id="{DEBB6CC8-5BA7-4977-BCFA-306A1D97490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0"/>
            <a:ext cx="3152774" cy="885823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82881" y="315927"/>
            <a:ext cx="885821" cy="253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54" y="191683"/>
            <a:ext cx="2207813" cy="5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96702" y="390525"/>
            <a:ext cx="885821" cy="1047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45025" y="338850"/>
            <a:ext cx="885823" cy="2081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92841"/>
            <a:ext cx="12192000" cy="19298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745" y="6364498"/>
            <a:ext cx="6404730" cy="4935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93957"/>
            <a:ext cx="12192000" cy="113987"/>
          </a:xfrm>
          <a:prstGeom prst="rect">
            <a:avLst/>
          </a:prstGeom>
        </p:spPr>
      </p:pic>
      <p:sp>
        <p:nvSpPr>
          <p:cNvPr id="17" name="Symbol zastępczy zawartości 2"/>
          <p:cNvSpPr>
            <a:spLocks noGrp="1"/>
          </p:cNvSpPr>
          <p:nvPr>
            <p:ph idx="13"/>
          </p:nvPr>
        </p:nvSpPr>
        <p:spPr>
          <a:xfrm>
            <a:off x="388954" y="1294414"/>
            <a:ext cx="11371246" cy="431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0075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yzontalny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3152774" y="0"/>
            <a:ext cx="9039223" cy="885823"/>
          </a:xfrm>
          <a:prstGeom prst="rect">
            <a:avLst/>
          </a:prstGeom>
          <a:solidFill>
            <a:srgbClr val="B9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56124" y="125835"/>
            <a:ext cx="7975212" cy="636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0"/>
            <a:ext cx="3152774" cy="885823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82881" y="315927"/>
            <a:ext cx="885821" cy="253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54" y="191683"/>
            <a:ext cx="2207813" cy="5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96702" y="390525"/>
            <a:ext cx="885821" cy="1047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45025" y="338850"/>
            <a:ext cx="885823" cy="2081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92841"/>
            <a:ext cx="12192000" cy="19298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745" y="6364498"/>
            <a:ext cx="6404730" cy="4935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93957"/>
            <a:ext cx="12192000" cy="11398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3314322" y="3509898"/>
            <a:ext cx="5408136" cy="159982"/>
          </a:xfrm>
          <a:prstGeom prst="rect">
            <a:avLst/>
          </a:prstGeom>
        </p:spPr>
      </p:pic>
      <p:sp>
        <p:nvSpPr>
          <p:cNvPr id="17" name="Symbol zastępczy zawartości 2"/>
          <p:cNvSpPr>
            <a:spLocks noGrp="1"/>
          </p:cNvSpPr>
          <p:nvPr>
            <p:ph idx="14"/>
          </p:nvPr>
        </p:nvSpPr>
        <p:spPr>
          <a:xfrm>
            <a:off x="331018" y="1296761"/>
            <a:ext cx="5389546" cy="458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8" name="Symbol zastępczy zawartości 2"/>
          <p:cNvSpPr>
            <a:spLocks noGrp="1"/>
          </p:cNvSpPr>
          <p:nvPr>
            <p:ph idx="15"/>
          </p:nvPr>
        </p:nvSpPr>
        <p:spPr>
          <a:xfrm>
            <a:off x="6398029" y="1296761"/>
            <a:ext cx="5389546" cy="4585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25885" y="125835"/>
            <a:ext cx="666790" cy="63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K Grotesk SemiBold" panose="00000700000000000000" pitchFamily="50" charset="-18"/>
              </a:defRPr>
            </a:lvl1pPr>
          </a:lstStyle>
          <a:p>
            <a:fld id="{DEBB6CC8-5BA7-4977-BCFA-306A1D97490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8828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yzontalny - konsp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3152774" y="0"/>
            <a:ext cx="9039223" cy="885823"/>
          </a:xfrm>
          <a:prstGeom prst="rect">
            <a:avLst/>
          </a:prstGeom>
          <a:solidFill>
            <a:srgbClr val="B9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56124" y="125835"/>
            <a:ext cx="7973132" cy="636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0"/>
            <a:ext cx="3152774" cy="885823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82881" y="315927"/>
            <a:ext cx="885821" cy="253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54" y="191683"/>
            <a:ext cx="2207813" cy="5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96702" y="390525"/>
            <a:ext cx="885821" cy="1047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45025" y="338850"/>
            <a:ext cx="885823" cy="2081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92841"/>
            <a:ext cx="12192000" cy="19298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745" y="6364498"/>
            <a:ext cx="6404730" cy="4935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93957"/>
            <a:ext cx="12192000" cy="11398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3256" y="3485827"/>
            <a:ext cx="5408136" cy="208123"/>
          </a:xfrm>
          <a:prstGeom prst="rect">
            <a:avLst/>
          </a:prstGeom>
        </p:spPr>
      </p:pic>
      <p:sp>
        <p:nvSpPr>
          <p:cNvPr id="18" name="Symbol zastępczy zawartości 2"/>
          <p:cNvSpPr>
            <a:spLocks noGrp="1"/>
          </p:cNvSpPr>
          <p:nvPr>
            <p:ph idx="13"/>
          </p:nvPr>
        </p:nvSpPr>
        <p:spPr>
          <a:xfrm>
            <a:off x="213544" y="1296768"/>
            <a:ext cx="2675750" cy="473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25885" y="125835"/>
            <a:ext cx="666790" cy="63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K Grotesk SemiBold" panose="00000700000000000000" pitchFamily="50" charset="-18"/>
              </a:defRPr>
            </a:lvl1pPr>
          </a:lstStyle>
          <a:p>
            <a:fld id="{DEBB6CC8-5BA7-4977-BCFA-306A1D97490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4844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rtykalny -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3152774" y="0"/>
            <a:ext cx="9039223" cy="885823"/>
          </a:xfrm>
          <a:prstGeom prst="rect">
            <a:avLst/>
          </a:prstGeom>
          <a:solidFill>
            <a:srgbClr val="B9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56124" y="125835"/>
            <a:ext cx="7975212" cy="636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0"/>
            <a:ext cx="3152774" cy="885823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82881" y="315927"/>
            <a:ext cx="885821" cy="253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54" y="191683"/>
            <a:ext cx="2207813" cy="5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96702" y="390525"/>
            <a:ext cx="885821" cy="1047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45025" y="338850"/>
            <a:ext cx="885823" cy="2081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92841"/>
            <a:ext cx="12192000" cy="19298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819173" y="3814916"/>
            <a:ext cx="5972184" cy="11398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38773"/>
            <a:ext cx="1109924" cy="3895307"/>
          </a:xfrm>
          <a:prstGeom prst="rect">
            <a:avLst/>
          </a:prstGeom>
        </p:spPr>
      </p:pic>
      <p:sp>
        <p:nvSpPr>
          <p:cNvPr id="19" name="Symbol zastępczy zawartości 2"/>
          <p:cNvSpPr>
            <a:spLocks noGrp="1"/>
          </p:cNvSpPr>
          <p:nvPr>
            <p:ph idx="13"/>
          </p:nvPr>
        </p:nvSpPr>
        <p:spPr>
          <a:xfrm>
            <a:off x="1556954" y="1248841"/>
            <a:ext cx="10139745" cy="512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25885" y="125835"/>
            <a:ext cx="666790" cy="63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K Grotesk SemiBold" panose="00000700000000000000" pitchFamily="50" charset="-18"/>
              </a:defRPr>
            </a:lvl1pPr>
          </a:lstStyle>
          <a:p>
            <a:fld id="{DEBB6CC8-5BA7-4977-BCFA-306A1D97490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6720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rtykalny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3152774" y="0"/>
            <a:ext cx="9039223" cy="885823"/>
          </a:xfrm>
          <a:prstGeom prst="rect">
            <a:avLst/>
          </a:prstGeom>
          <a:solidFill>
            <a:srgbClr val="B9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256124" y="125835"/>
            <a:ext cx="7975212" cy="636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0"/>
            <a:ext cx="3152774" cy="885823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82881" y="315927"/>
            <a:ext cx="885821" cy="253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54" y="191683"/>
            <a:ext cx="2207813" cy="5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96702" y="390525"/>
            <a:ext cx="885821" cy="1047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45025" y="338850"/>
            <a:ext cx="885823" cy="2081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92841"/>
            <a:ext cx="12192000" cy="19298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814761" y="3810502"/>
            <a:ext cx="5972184" cy="12280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3586906" y="3783572"/>
            <a:ext cx="5972185" cy="176668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38773"/>
            <a:ext cx="1109924" cy="3895307"/>
          </a:xfrm>
          <a:prstGeom prst="rect">
            <a:avLst/>
          </a:prstGeom>
        </p:spPr>
      </p:pic>
      <p:sp>
        <p:nvSpPr>
          <p:cNvPr id="16" name="Symbol zastępczy zawartości 2"/>
          <p:cNvSpPr>
            <a:spLocks noGrp="1"/>
          </p:cNvSpPr>
          <p:nvPr>
            <p:ph idx="13"/>
          </p:nvPr>
        </p:nvSpPr>
        <p:spPr>
          <a:xfrm>
            <a:off x="1420553" y="1296761"/>
            <a:ext cx="4909408" cy="5307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7" name="Symbol zastępczy zawartości 2"/>
          <p:cNvSpPr>
            <a:spLocks noGrp="1"/>
          </p:cNvSpPr>
          <p:nvPr>
            <p:ph idx="14"/>
          </p:nvPr>
        </p:nvSpPr>
        <p:spPr>
          <a:xfrm>
            <a:off x="7003853" y="1296761"/>
            <a:ext cx="4909408" cy="5307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25885" y="125835"/>
            <a:ext cx="666790" cy="63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K Grotesk SemiBold" panose="00000700000000000000" pitchFamily="50" charset="-18"/>
              </a:defRPr>
            </a:lvl1pPr>
          </a:lstStyle>
          <a:p>
            <a:fld id="{DEBB6CC8-5BA7-4977-BCFA-306A1D97490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5053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rtykalny - konsp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4256010" y="0"/>
            <a:ext cx="7935987" cy="885823"/>
          </a:xfrm>
          <a:prstGeom prst="rect">
            <a:avLst/>
          </a:prstGeom>
          <a:solidFill>
            <a:srgbClr val="B9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464132" y="125835"/>
            <a:ext cx="6767204" cy="636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1" y="0"/>
            <a:ext cx="4256006" cy="885823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86115" y="315928"/>
            <a:ext cx="885821" cy="2539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54" y="191683"/>
            <a:ext cx="2207813" cy="5703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96702" y="390525"/>
            <a:ext cx="885821" cy="1047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645025" y="338850"/>
            <a:ext cx="885823" cy="2081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692841"/>
            <a:ext cx="12192000" cy="19298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373978" y="3767846"/>
            <a:ext cx="5972187" cy="208123"/>
          </a:xfrm>
          <a:prstGeom prst="rect">
            <a:avLst/>
          </a:prstGeom>
        </p:spPr>
      </p:pic>
      <p:sp>
        <p:nvSpPr>
          <p:cNvPr id="26" name="Symbol zastępczy zawartości 2"/>
          <p:cNvSpPr>
            <a:spLocks noGrp="1"/>
          </p:cNvSpPr>
          <p:nvPr>
            <p:ph idx="13"/>
          </p:nvPr>
        </p:nvSpPr>
        <p:spPr>
          <a:xfrm>
            <a:off x="1326292" y="1296761"/>
            <a:ext cx="2675750" cy="533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3pPr>
            <a:lvl4pPr marL="13716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4pPr>
            <a:lvl5pPr marL="18288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K Grotesk Light" panose="00000400000000000000" pitchFamily="50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7" name="Obraz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819173" y="3814916"/>
            <a:ext cx="5972184" cy="113987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38773"/>
            <a:ext cx="1109924" cy="3895307"/>
          </a:xfrm>
          <a:prstGeom prst="rect">
            <a:avLst/>
          </a:prstGeom>
        </p:spPr>
      </p:pic>
      <p:sp>
        <p:nvSpPr>
          <p:cNvPr id="3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25885" y="125835"/>
            <a:ext cx="666790" cy="63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K Grotesk SemiBold" panose="00000700000000000000" pitchFamily="50" charset="-18"/>
              </a:defRPr>
            </a:lvl1pPr>
          </a:lstStyle>
          <a:p>
            <a:fld id="{DEBB6CC8-5BA7-4977-BCFA-306A1D97490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4744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2416441"/>
            <a:ext cx="12192000" cy="2438247"/>
          </a:xfrm>
          <a:prstGeom prst="rect">
            <a:avLst/>
          </a:prstGeom>
          <a:solidFill>
            <a:srgbClr val="687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1" y="4968675"/>
            <a:ext cx="11544299" cy="88952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54688"/>
            <a:ext cx="12192000" cy="11398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559" y="442911"/>
            <a:ext cx="2858882" cy="144684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5859"/>
            <a:ext cx="12192000" cy="253966"/>
          </a:xfrm>
          <a:prstGeom prst="rect">
            <a:avLst/>
          </a:prstGeom>
        </p:spPr>
      </p:pic>
      <p:sp>
        <p:nvSpPr>
          <p:cNvPr id="27" name="pole tekstowe 26"/>
          <p:cNvSpPr txBox="1"/>
          <p:nvPr userDrawn="1"/>
        </p:nvSpPr>
        <p:spPr>
          <a:xfrm>
            <a:off x="603623" y="5915039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Projekt współfinansowany ze środków Unii Europejskiej w ramach Europejskiego Funduszu Społecznego, Program Operacyjny Wiedza Edukacja Rozwój, </a:t>
            </a:r>
          </a:p>
          <a:p>
            <a:pPr algn="ctr"/>
            <a:r>
              <a:rPr lang="pl-PL" sz="1200" dirty="0"/>
              <a:t>Priorytet III Szkolnictwo Wyższe dla gospodarki i rozwoju, Działanie 3.5 Kompleksowe programy szkół wyższych w ramach konkursu </a:t>
            </a:r>
          </a:p>
          <a:p>
            <a:pPr algn="ctr"/>
            <a:r>
              <a:rPr lang="pl-PL" sz="1200" dirty="0"/>
              <a:t>nr POWR.03.05.00-IP.08-00-PZ3/18 na Zintegrowane Programy uczelni – Ścieżka III, nr umowy POWR.03.05.00-00-Z308/18-00 </a:t>
            </a:r>
          </a:p>
          <a:p>
            <a:pPr algn="ctr"/>
            <a:r>
              <a:rPr lang="pl-PL" sz="1200" dirty="0"/>
              <a:t>Tytuł projektu: „</a:t>
            </a:r>
            <a:r>
              <a:rPr lang="pl-PL" sz="1200" dirty="0" err="1"/>
              <a:t>Cyberbezpieczeństwo</a:t>
            </a:r>
            <a:r>
              <a:rPr lang="pl-PL" sz="1200" dirty="0"/>
              <a:t> dla gospodarki przyszłości”</a:t>
            </a:r>
          </a:p>
        </p:txBody>
      </p:sp>
      <p:sp>
        <p:nvSpPr>
          <p:cNvPr id="34" name="Tytuł 3"/>
          <p:cNvSpPr>
            <a:spLocks noGrp="1"/>
          </p:cNvSpPr>
          <p:nvPr>
            <p:ph type="title" hasCustomPrompt="1"/>
          </p:nvPr>
        </p:nvSpPr>
        <p:spPr>
          <a:xfrm>
            <a:off x="5975722" y="3340729"/>
            <a:ext cx="3714377" cy="128932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 b="0">
                <a:solidFill>
                  <a:schemeClr val="bg1">
                    <a:lumMod val="95000"/>
                  </a:schemeClr>
                </a:solidFill>
                <a:latin typeface="HK Grotesk Light" panose="00000400000000000000" pitchFamily="50" charset="-18"/>
              </a:defRPr>
            </a:lvl1pPr>
          </a:lstStyle>
          <a:p>
            <a:r>
              <a:rPr lang="pl-PL" dirty="0" smtClean="0"/>
              <a:t>Jan Kowalski</a:t>
            </a:r>
            <a:br>
              <a:rPr lang="pl-PL" dirty="0" smtClean="0"/>
            </a:br>
            <a:r>
              <a:rPr lang="pl-PL" dirty="0" smtClean="0"/>
              <a:t>j.kowalski(at)pwr.edu.pl</a:t>
            </a:r>
            <a:br>
              <a:rPr lang="pl-PL" dirty="0" smtClean="0"/>
            </a:br>
            <a:r>
              <a:rPr lang="pl-PL" dirty="0" smtClean="0"/>
              <a:t>71 </a:t>
            </a:r>
            <a:endParaRPr lang="pl-PL" dirty="0"/>
          </a:p>
        </p:txBody>
      </p:sp>
      <p:sp>
        <p:nvSpPr>
          <p:cNvPr id="35" name="Tytuł 3"/>
          <p:cNvSpPr txBox="1">
            <a:spLocks/>
          </p:cNvSpPr>
          <p:nvPr userDrawn="1"/>
        </p:nvSpPr>
        <p:spPr>
          <a:xfrm>
            <a:off x="2261345" y="3340729"/>
            <a:ext cx="3714377" cy="1289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l-PL" dirty="0" smtClean="0">
                <a:latin typeface="HK Grotesk Light" panose="00000400000000000000" pitchFamily="50" charset="-18"/>
              </a:rPr>
              <a:t>AUTOR:</a:t>
            </a:r>
          </a:p>
          <a:p>
            <a:pPr algn="r">
              <a:lnSpc>
                <a:spcPct val="150000"/>
              </a:lnSpc>
            </a:pPr>
            <a:r>
              <a:rPr lang="pl-PL" dirty="0" smtClean="0">
                <a:latin typeface="HK Grotesk Light" panose="00000400000000000000" pitchFamily="50" charset="-18"/>
              </a:rPr>
              <a:t>E-MAIL:</a:t>
            </a:r>
          </a:p>
          <a:p>
            <a:pPr algn="r">
              <a:lnSpc>
                <a:spcPct val="150000"/>
              </a:lnSpc>
            </a:pPr>
            <a:r>
              <a:rPr lang="pl-PL" dirty="0" smtClean="0">
                <a:latin typeface="HK Grotesk Light" panose="00000400000000000000" pitchFamily="50" charset="-18"/>
              </a:rPr>
              <a:t>TEL.:</a:t>
            </a:r>
            <a:endParaRPr lang="pl-PL" dirty="0">
              <a:latin typeface="HK Grotesk Light" panose="00000400000000000000" pitchFamily="50" charset="-18"/>
            </a:endParaRPr>
          </a:p>
        </p:txBody>
      </p:sp>
      <p:sp>
        <p:nvSpPr>
          <p:cNvPr id="36" name="Tytuł 3"/>
          <p:cNvSpPr txBox="1">
            <a:spLocks/>
          </p:cNvSpPr>
          <p:nvPr userDrawn="1"/>
        </p:nvSpPr>
        <p:spPr>
          <a:xfrm>
            <a:off x="3098612" y="2541329"/>
            <a:ext cx="5994776" cy="573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800" b="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 smtClean="0">
                <a:latin typeface="HK Grotesk Light" panose="00000400000000000000" pitchFamily="50" charset="-18"/>
              </a:rPr>
              <a:t>Dziękuję za uwagę.</a:t>
            </a:r>
            <a:endParaRPr lang="pl-PL" sz="2400" dirty="0">
              <a:latin typeface="HK Grotesk Light" panose="000004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45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4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1" r:id="rId3"/>
    <p:sldLayoutId id="2147483667" r:id="rId4"/>
    <p:sldLayoutId id="2147483660" r:id="rId5"/>
    <p:sldLayoutId id="2147483662" r:id="rId6"/>
    <p:sldLayoutId id="2147483666" r:id="rId7"/>
    <p:sldLayoutId id="214748366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a.Taraszewska-Zalipska@pwr.edu.pl" TargetMode="External"/><Relationship Id="rId2" Type="http://schemas.openxmlformats.org/officeDocument/2006/relationships/hyperlink" Target="mailto:dorota.taraszewska-zalipska@pwr.edu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l-PL" smtClean="0"/>
              <a:t>SPOTKANIE  DOT. STAŻY ZAWODOWYCH W DZIEDZINIE CYBERBEZPIECZEŃSTWA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pl-PL" smtClean="0"/>
              <a:t>Dla studentów Wydziału Elektroniki Politechniki Wrocławskiej, kierunek Cyberbezpieczeństwo</a:t>
            </a:r>
          </a:p>
          <a:p>
            <a:r>
              <a:rPr lang="pl-PL" smtClean="0"/>
              <a:t>17 czerwca 2021 r.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689600" y="3931019"/>
            <a:ext cx="5511800" cy="414209"/>
          </a:xfrm>
        </p:spPr>
        <p:txBody>
          <a:bodyPr/>
          <a:lstStyle/>
          <a:p>
            <a:r>
              <a:rPr lang="pl-PL" dirty="0" smtClean="0"/>
              <a:t>Dorota </a:t>
            </a:r>
            <a:r>
              <a:rPr lang="pl-PL" dirty="0" err="1" smtClean="0"/>
              <a:t>Taraszewska-Zalipska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koordynator ds. staży w projekcie </a:t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err="1" smtClean="0"/>
              <a:t>Cyberbezpieczeństwo</a:t>
            </a:r>
            <a:r>
              <a:rPr lang="pl-PL" dirty="0" smtClean="0"/>
              <a:t> dla gospodarki przyszłości”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526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prstClr val="black"/>
                </a:solidFill>
              </a:rPr>
              <a:t>Umowa stażowa – co w niej jest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pl-PL" b="1" dirty="0" smtClean="0"/>
              <a:t>Opieka doświadczonego pracownika (Opiekuna) </a:t>
            </a:r>
            <a:r>
              <a:rPr lang="pl-PL" dirty="0" smtClean="0"/>
              <a:t>ze strony pracodawcy.</a:t>
            </a:r>
          </a:p>
          <a:p>
            <a:r>
              <a:rPr lang="pl-PL" dirty="0" smtClean="0"/>
              <a:t>Jest to mentor, który przydziela zadania, jest instruktorem, ocenia pracę stażysty.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prstClr val="black"/>
                </a:solidFill>
              </a:rPr>
              <a:t>Umowa stażowa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pl-PL" dirty="0" smtClean="0"/>
              <a:t>Dodatkowo: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wynagrodzenie za staż nie jest opodatkowane, 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pracodawca może zwiększyć zakres wsparcia o dodatkowe benefity, np. szkolenia, opłacenie kosztów przejazdu, inne.</a:t>
            </a:r>
          </a:p>
          <a:p>
            <a:pPr lvl="0">
              <a:buFont typeface="Arial" pitchFamily="34" charset="0"/>
              <a:buChar char="•"/>
            </a:pPr>
            <a:r>
              <a:rPr lang="pl-PL" b="1" dirty="0" smtClean="0"/>
              <a:t>student jest objęty ubezpieczeniem w ramach ZUS</a:t>
            </a:r>
            <a:r>
              <a:rPr lang="pl-PL" dirty="0" smtClean="0"/>
              <a:t> – druki ZUA (rejestracja), ZWUA (wyrejestrowanie) dostępne na stronie ZUS.</a:t>
            </a:r>
          </a:p>
          <a:p>
            <a:pPr lvl="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B050"/>
                </a:solidFill>
              </a:rPr>
              <a:t>Ich oryginały podpisane proszę dostarczyć do Biura Projektu najlepiej przed rozpoczęciem stażu.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Staż dzień po dniu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12</a:t>
            </a:fld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3"/>
          </p:nvPr>
        </p:nvGraphicFramePr>
        <p:xfrm>
          <a:off x="127000" y="1028700"/>
          <a:ext cx="11988800" cy="52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533"/>
                <a:gridCol w="9011267"/>
              </a:tblGrid>
              <a:tr h="330200">
                <a:tc>
                  <a:txBody>
                    <a:bodyPr/>
                    <a:lstStyle/>
                    <a:p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Czynność</a:t>
                      </a:r>
                      <a:endParaRPr lang="pl-PL" dirty="0"/>
                    </a:p>
                  </a:txBody>
                  <a:tcPr/>
                </a:tc>
              </a:tr>
              <a:tr h="644634">
                <a:tc>
                  <a:txBody>
                    <a:bodyPr/>
                    <a:lstStyle/>
                    <a:p>
                      <a:r>
                        <a:rPr lang="pl-PL" dirty="0" smtClean="0"/>
                        <a:t>Przed rozpoczęciem stażu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Zapoznanie się z dokumentacją stażową</a:t>
                      </a:r>
                      <a:r>
                        <a:rPr lang="pl-PL" baseline="0" dirty="0" smtClean="0"/>
                        <a:t> (umowa), w tym uzupełnienie komparycji umowy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Złożenie</a:t>
                      </a:r>
                      <a:r>
                        <a:rPr lang="pl-PL" baseline="0" dirty="0" smtClean="0"/>
                        <a:t> dokumentów w Biurze Projektów (oświadczenie ZUS – załącznik 4, Deklaracje ZUS)</a:t>
                      </a:r>
                      <a:endParaRPr lang="pl-PL" dirty="0"/>
                    </a:p>
                  </a:txBody>
                  <a:tcPr/>
                </a:tc>
              </a:tr>
              <a:tr h="44915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Badanie medycyny pracy (skierowanie daje</a:t>
                      </a:r>
                      <a:r>
                        <a:rPr lang="pl-PL" baseline="0" dirty="0" smtClean="0"/>
                        <a:t> pracodawca)</a:t>
                      </a:r>
                    </a:p>
                    <a:p>
                      <a:r>
                        <a:rPr lang="pl-PL" baseline="0" dirty="0" smtClean="0"/>
                        <a:t>Ubezpieczenie NNW</a:t>
                      </a:r>
                      <a:endParaRPr lang="pl-PL" dirty="0"/>
                    </a:p>
                  </a:txBody>
                  <a:tcPr/>
                </a:tc>
              </a:tr>
              <a:tr h="44915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Dzień</a:t>
                      </a:r>
                      <a:r>
                        <a:rPr lang="pl-PL" b="1" baseline="0" dirty="0" smtClean="0"/>
                        <a:t> 1 stażu </a:t>
                      </a:r>
                      <a:r>
                        <a:rPr lang="pl-PL" b="1" dirty="0" smtClean="0"/>
                        <a:t>(najpóźniej)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Podpisanie</a:t>
                      </a:r>
                      <a:r>
                        <a:rPr lang="pl-PL" b="1" baseline="0" dirty="0" smtClean="0"/>
                        <a:t> umowy stażowej przez wszystkie strony!</a:t>
                      </a:r>
                    </a:p>
                  </a:txBody>
                  <a:tcPr/>
                </a:tc>
              </a:tr>
              <a:tr h="635324">
                <a:tc>
                  <a:txBody>
                    <a:bodyPr/>
                    <a:lstStyle/>
                    <a:p>
                      <a:r>
                        <a:rPr lang="pl-PL" dirty="0" smtClean="0"/>
                        <a:t>Dzień 1-2</a:t>
                      </a:r>
                      <a:r>
                        <a:rPr lang="pl-PL" baseline="0" dirty="0" smtClean="0"/>
                        <a:t> stażu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Szkolenie BHP i stanowiskowe (Załącznik C</a:t>
                      </a:r>
                      <a:r>
                        <a:rPr lang="pl-PL" baseline="0" dirty="0" smtClean="0"/>
                        <a:t> – </a:t>
                      </a:r>
                      <a:r>
                        <a:rPr lang="pl-PL" baseline="0" dirty="0" err="1" smtClean="0"/>
                        <a:t>skan</a:t>
                      </a:r>
                      <a:r>
                        <a:rPr lang="pl-PL" baseline="0" dirty="0" smtClean="0"/>
                        <a:t> dostarczyć do Biura projektu najpóźniej 7 dni po szkoleniu)</a:t>
                      </a:r>
                      <a:endParaRPr lang="pl-PL" dirty="0"/>
                    </a:p>
                  </a:txBody>
                  <a:tcPr/>
                </a:tc>
              </a:tr>
              <a:tr h="449155">
                <a:tc>
                  <a:txBody>
                    <a:bodyPr/>
                    <a:lstStyle/>
                    <a:p>
                      <a:r>
                        <a:rPr lang="pl-PL" dirty="0" smtClean="0"/>
                        <a:t>Na bieżąco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Realizacja Ramowego programu staży plus wypełnienie Dziennik</a:t>
                      </a:r>
                      <a:r>
                        <a:rPr lang="pl-PL" baseline="0" dirty="0" smtClean="0"/>
                        <a:t>a przebiegu stażu (Załącznik 5)</a:t>
                      </a:r>
                      <a:endParaRPr lang="pl-PL" dirty="0"/>
                    </a:p>
                  </a:txBody>
                  <a:tcPr/>
                </a:tc>
              </a:tr>
              <a:tr h="718461">
                <a:tc>
                  <a:txBody>
                    <a:bodyPr/>
                    <a:lstStyle/>
                    <a:p>
                      <a:r>
                        <a:rPr lang="pl-PL" dirty="0" smtClean="0"/>
                        <a:t>Ostatni dzień miesiąca stażu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Akceptacja Dziennik</a:t>
                      </a:r>
                      <a:r>
                        <a:rPr lang="pl-PL" baseline="0" dirty="0" smtClean="0"/>
                        <a:t>a przebiegu stażu (Załącznik 5) przez opiekuna. </a:t>
                      </a:r>
                      <a:r>
                        <a:rPr lang="pl-PL" baseline="0" dirty="0" err="1" smtClean="0"/>
                        <a:t>Skan</a:t>
                      </a:r>
                      <a:r>
                        <a:rPr lang="pl-PL" baseline="0" dirty="0" smtClean="0"/>
                        <a:t> do Biura Projektu (dziennik plus zestawienie zbiorcze)</a:t>
                      </a:r>
                      <a:endParaRPr lang="pl-PL" dirty="0"/>
                    </a:p>
                  </a:txBody>
                  <a:tcPr/>
                </a:tc>
              </a:tr>
              <a:tr h="449155">
                <a:tc>
                  <a:txBody>
                    <a:bodyPr/>
                    <a:lstStyle/>
                    <a:p>
                      <a:r>
                        <a:rPr lang="pl-PL" dirty="0" smtClean="0"/>
                        <a:t>Do 20 dnia kolejnego</a:t>
                      </a:r>
                      <a:r>
                        <a:rPr lang="pl-PL" baseline="0" dirty="0" smtClean="0"/>
                        <a:t> m-ca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Wypłata wynagrodzenia za staż</a:t>
                      </a:r>
                      <a:endParaRPr lang="pl-PL" dirty="0"/>
                    </a:p>
                  </a:txBody>
                  <a:tcPr/>
                </a:tc>
              </a:tr>
              <a:tr h="449155">
                <a:tc>
                  <a:txBody>
                    <a:bodyPr/>
                    <a:lstStyle/>
                    <a:p>
                      <a:r>
                        <a:rPr lang="pl-PL" dirty="0" smtClean="0"/>
                        <a:t>Ostatni dzień stażu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Rozliczenie się z pracodawcą z „narzędzi pracy”,  uzyskanie</a:t>
                      </a:r>
                      <a:r>
                        <a:rPr lang="pl-PL" baseline="0" dirty="0" smtClean="0"/>
                        <a:t> opinii o stażu (Załącznik E)</a:t>
                      </a:r>
                      <a:endParaRPr lang="pl-PL" dirty="0"/>
                    </a:p>
                  </a:txBody>
                  <a:tcPr/>
                </a:tc>
              </a:tr>
              <a:tr h="449155">
                <a:tc>
                  <a:txBody>
                    <a:bodyPr/>
                    <a:lstStyle/>
                    <a:p>
                      <a:r>
                        <a:rPr lang="pl-PL" dirty="0" smtClean="0"/>
                        <a:t>Po stażu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Zaświadczenie o odbytym stażu – student otrzyma je z</a:t>
                      </a:r>
                      <a:r>
                        <a:rPr lang="pl-PL" baseline="0" dirty="0" smtClean="0"/>
                        <a:t> Biura Projektu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Kwestie problematyczne/sporne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Wszelkie </a:t>
            </a:r>
            <a:r>
              <a:rPr lang="pl-PL" b="1" dirty="0" smtClean="0"/>
              <a:t>nieprawidłowości/odstępstwa od umowy </a:t>
            </a:r>
            <a:r>
              <a:rPr lang="pl-PL" dirty="0" smtClean="0"/>
              <a:t>itp. proszę zgłaszać Opiekunowi stażu oraz Koordynatorowi stażu (Biuro Projektu).</a:t>
            </a:r>
          </a:p>
          <a:p>
            <a:r>
              <a:rPr lang="pl-PL" dirty="0" smtClean="0"/>
              <a:t>Jeśli z </a:t>
            </a:r>
            <a:r>
              <a:rPr lang="pl-PL" b="1" dirty="0" smtClean="0"/>
              <a:t>przyczyn losowych </a:t>
            </a:r>
            <a:r>
              <a:rPr lang="pl-PL" dirty="0" smtClean="0"/>
              <a:t>(choroba, wypadek, inne) student nie może kontynuować stażu, powinien o tym natychmiast poinformować Koordynatora (</a:t>
            </a:r>
            <a:r>
              <a:rPr lang="pl-PL" dirty="0" err="1" smtClean="0"/>
              <a:t>DT-Z</a:t>
            </a:r>
            <a:r>
              <a:rPr lang="pl-PL" dirty="0" smtClean="0"/>
              <a:t>) i Opiekuna stażu.</a:t>
            </a:r>
          </a:p>
          <a:p>
            <a:r>
              <a:rPr lang="pl-PL" b="1" dirty="0" smtClean="0"/>
              <a:t>Zmiany</a:t>
            </a:r>
            <a:r>
              <a:rPr lang="pl-PL" dirty="0" smtClean="0"/>
              <a:t> </a:t>
            </a:r>
            <a:r>
              <a:rPr lang="pl-PL" b="1" dirty="0" smtClean="0"/>
              <a:t>danych </a:t>
            </a:r>
            <a:r>
              <a:rPr lang="pl-PL" dirty="0" smtClean="0"/>
              <a:t>(nr konta, sposób ubezpieczenia mające wpływ na warunki finansowe) </a:t>
            </a:r>
            <a:r>
              <a:rPr lang="pl-PL" b="1" dirty="0" smtClean="0"/>
              <a:t>należy niezwłocznie zgłosić Koordynatorowi stażu (Biuro Projektu)</a:t>
            </a:r>
            <a:r>
              <a:rPr lang="pl-PL" dirty="0" smtClean="0"/>
              <a:t> – dot. to w szczególności ZUS (Załącznik 4).</a:t>
            </a:r>
          </a:p>
          <a:p>
            <a:endParaRPr lang="pl-PL" b="1" dirty="0" smtClean="0">
              <a:solidFill>
                <a:srgbClr val="00B050"/>
              </a:solidFill>
            </a:endParaRPr>
          </a:p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Zgłoszenie osobiste lub pisemne (e-mail).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Ewaluacja w ramach stażu</a:t>
            </a:r>
            <a:endParaRPr lang="pl-PL" sz="40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 smtClean="0"/>
              <a:t>Na początku i na końcu stażu poprosimy studentów-stażystów o samoocenę własnych umiejętności.</a:t>
            </a:r>
          </a:p>
          <a:p>
            <a:r>
              <a:rPr lang="pl-PL" dirty="0" smtClean="0"/>
              <a:t>Podobnie po kilku dniach od rozpoczęcia stażu oraz na koniec stażu stażystę oceni Opiekun stażu.</a:t>
            </a:r>
          </a:p>
          <a:p>
            <a:r>
              <a:rPr lang="pl-PL" dirty="0" smtClean="0"/>
              <a:t>Ewaluacja jest niezbędna dla oceny przydatności staży z p.w. przyszłej pracy.</a:t>
            </a:r>
          </a:p>
          <a:p>
            <a:r>
              <a:rPr lang="pl-PL" dirty="0" smtClean="0"/>
              <a:t>Ocena będzie miała charakter ilościowy, a dane będą zanimizowane.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/>
              <a:t>Ewaluacja</a:t>
            </a:r>
            <a:endParaRPr lang="pl-PL" sz="44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96900" y="894372"/>
          <a:ext cx="10337799" cy="5421744"/>
        </p:xfrm>
        <a:graphic>
          <a:graphicData uri="http://schemas.openxmlformats.org/drawingml/2006/table">
            <a:tbl>
              <a:tblPr/>
              <a:tblGrid>
                <a:gridCol w="6927105"/>
                <a:gridCol w="568449"/>
                <a:gridCol w="568449"/>
                <a:gridCol w="568449"/>
                <a:gridCol w="568449"/>
                <a:gridCol w="568449"/>
                <a:gridCol w="568449"/>
              </a:tblGrid>
              <a:tr h="20621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Times New Roman"/>
                        <a:buAutoNum type="romanUcPeriod"/>
                      </a:pPr>
                      <a:r>
                        <a:rPr lang="pl-PL" sz="140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400" b="1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Kryteria oceny Stażysty/</a:t>
                      </a:r>
                      <a:r>
                        <a:rPr lang="pl-PL" sz="1400" b="1" kern="15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tki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1</a:t>
                      </a:r>
                      <a:endParaRPr lang="pl-PL" sz="12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2</a:t>
                      </a:r>
                      <a:endParaRPr lang="pl-PL" sz="12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3</a:t>
                      </a:r>
                      <a:endParaRPr lang="pl-PL" sz="12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4</a:t>
                      </a:r>
                      <a:endParaRPr lang="pl-PL" sz="12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5</a:t>
                      </a:r>
                      <a:endParaRPr lang="pl-PL" sz="12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Calibri"/>
                        </a:rPr>
                        <a:t>6</a:t>
                      </a:r>
                      <a:endParaRPr lang="pl-PL" sz="12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31"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Umiejętność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organizacji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pracy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własnej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 algn="ctr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31"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Umiejętność pracy pod presją czasu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31"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Poziom zaangażowania w wykonywane prace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31"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Kreatywność w rozwiązywaniu problemów, innowacyjność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420"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Kompetencje interpersonalne, w tym: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nawiązywanie kontaktu z innymi,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komunikacyjne (uważne słuchanie, przemawianie),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umiejętności negocjacyjne,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umiejętność rozwiązywania konfliktów,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praca zespołowa,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asertywność,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wywieranie wpływu (przywództwo),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adaptacja społeczna;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Kompetencje zawodowe:</a:t>
                      </a:r>
                      <a:endParaRPr lang="pl-PL" sz="2000" kern="150" dirty="0">
                        <a:latin typeface="Liberation Serif"/>
                        <a:ea typeface="NSimSun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specjalistyczny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język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ukończone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dodatkowe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kursy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zdobycie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dodatkowej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wiedzy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zawodowej</a:t>
                      </a: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pl-PL" sz="1800" kern="150" dirty="0"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8030" indent="-3200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pl-PL" sz="1000" kern="15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sz="23900" dirty="0" smtClean="0"/>
              <a:t>					</a:t>
            </a:r>
            <a:r>
              <a:rPr lang="pl-PL" sz="34400" dirty="0" smtClean="0"/>
              <a:t>?</a:t>
            </a:r>
            <a:endParaRPr lang="pl-PL" sz="2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ZAKOŃCZENIE</a:t>
            </a:r>
            <a:endParaRPr lang="pl-PL" sz="40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sz="4400" b="1" dirty="0" smtClean="0">
                <a:solidFill>
                  <a:srgbClr val="00B050"/>
                </a:solidFill>
              </a:rPr>
              <a:t>Dziękuję za uwagę</a:t>
            </a:r>
            <a:endParaRPr lang="pl-PL" b="1" dirty="0" smtClean="0">
              <a:solidFill>
                <a:srgbClr val="00B050"/>
              </a:solidFill>
            </a:endParaRPr>
          </a:p>
          <a:p>
            <a:pPr algn="ctr"/>
            <a:r>
              <a:rPr lang="pl-PL" sz="4400" b="1" dirty="0" smtClean="0">
                <a:solidFill>
                  <a:srgbClr val="00B050"/>
                </a:solidFill>
              </a:rPr>
              <a:t>Życzę powodzenia </a:t>
            </a:r>
            <a:r>
              <a:rPr lang="pl-PL" sz="4400" b="1" dirty="0" smtClean="0">
                <a:solidFill>
                  <a:srgbClr val="00B050"/>
                </a:solidFill>
                <a:sym typeface="Wingdings" pitchFamily="2" charset="2"/>
              </a:rPr>
              <a:t> </a:t>
            </a:r>
            <a:endParaRPr lang="pl-PL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 smtClean="0"/>
              <a:t>AGENDA</a:t>
            </a:r>
            <a:endParaRPr lang="pl-PL" sz="27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50" indent="-514350"/>
            <a:r>
              <a:rPr lang="pl-PL" dirty="0" smtClean="0"/>
              <a:t>1. Powitanie</a:t>
            </a:r>
          </a:p>
          <a:p>
            <a:r>
              <a:rPr lang="pl-PL" dirty="0" smtClean="0"/>
              <a:t>2. Umowa stażowa – co w niej jest?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Medycyna pracy – zasady 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Dokumenty stażowe dla studenta (Załączniki 1-6)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ZUS – formularze </a:t>
            </a:r>
          </a:p>
          <a:p>
            <a:r>
              <a:rPr lang="pl-PL" dirty="0" smtClean="0"/>
              <a:t>3. Staż dzień po dniu</a:t>
            </a:r>
          </a:p>
          <a:p>
            <a:r>
              <a:rPr lang="pl-PL" dirty="0" smtClean="0"/>
              <a:t>4. Kwestie problematyczne </a:t>
            </a:r>
          </a:p>
          <a:p>
            <a:r>
              <a:rPr lang="pl-PL" dirty="0" smtClean="0"/>
              <a:t>5. Ewaluacja w ramach stażu </a:t>
            </a:r>
          </a:p>
          <a:p>
            <a:r>
              <a:rPr lang="pl-PL" dirty="0" smtClean="0"/>
              <a:t>6. Pytania i odpowiedzi</a:t>
            </a:r>
          </a:p>
          <a:p>
            <a:r>
              <a:rPr lang="pl-PL" dirty="0" smtClean="0"/>
              <a:t>7. Zakończenie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312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Ważne komunikaty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b="1" dirty="0" smtClean="0"/>
              <a:t>1. Na stronie </a:t>
            </a:r>
            <a:r>
              <a:rPr lang="pl-PL" b="1" dirty="0" err="1" smtClean="0"/>
              <a:t>cyberbezpiecznstwo.pwr.edu.pl</a:t>
            </a:r>
            <a:r>
              <a:rPr lang="pl-PL" b="1" dirty="0" smtClean="0"/>
              <a:t> zamieszczone są dokumenty stażowe</a:t>
            </a:r>
          </a:p>
          <a:p>
            <a:r>
              <a:rPr lang="pl-PL" dirty="0" smtClean="0"/>
              <a:t>Student wypełnia dokumenty, a ich </a:t>
            </a:r>
            <a:r>
              <a:rPr lang="pl-PL" dirty="0" err="1" smtClean="0"/>
              <a:t>skany</a:t>
            </a:r>
            <a:r>
              <a:rPr lang="pl-PL" dirty="0" smtClean="0"/>
              <a:t> przesyła na adres:</a:t>
            </a:r>
          </a:p>
          <a:p>
            <a:r>
              <a:rPr lang="pl-PL" dirty="0" smtClean="0"/>
              <a:t> </a:t>
            </a:r>
            <a:r>
              <a:rPr lang="pl-PL" dirty="0" err="1" smtClean="0">
                <a:hlinkClick r:id="rId2"/>
              </a:rPr>
              <a:t>dorota.taraszewska-zalipska@pwr.edu.pl</a:t>
            </a:r>
            <a:endParaRPr lang="pl-PL" dirty="0" smtClean="0"/>
          </a:p>
          <a:p>
            <a:endParaRPr lang="pl-PL" b="1" dirty="0" smtClean="0"/>
          </a:p>
          <a:p>
            <a:r>
              <a:rPr lang="pl-PL" b="1" dirty="0" smtClean="0"/>
              <a:t>2. Biuro zadania Staże budynek D-21 p. 132 lub C-5 p. 400 </a:t>
            </a:r>
          </a:p>
          <a:p>
            <a:endParaRPr lang="pl-PL" dirty="0" smtClean="0"/>
          </a:p>
          <a:p>
            <a:r>
              <a:rPr lang="pl-PL" dirty="0" smtClean="0"/>
              <a:t>3. Kontakt e-mail: </a:t>
            </a:r>
            <a:r>
              <a:rPr lang="pl-PL" u="sng" dirty="0" err="1" smtClean="0">
                <a:hlinkClick r:id="rId3"/>
              </a:rPr>
              <a:t>Dorota.Taraszewska-Zalipska@pwr.edu.pl</a:t>
            </a:r>
            <a:r>
              <a:rPr lang="pl-PL" dirty="0" smtClean="0"/>
              <a:t>,</a:t>
            </a:r>
          </a:p>
          <a:p>
            <a:r>
              <a:rPr lang="pl-PL" dirty="0" smtClean="0"/>
              <a:t>tel. kom. 783 221 103.</a:t>
            </a:r>
          </a:p>
          <a:p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Umowa stażowa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Trójstronna (Politechnika </a:t>
            </a:r>
            <a:r>
              <a:rPr lang="pl-PL" dirty="0" err="1" smtClean="0"/>
              <a:t>Wrocławska-Firma-Student</a:t>
            </a:r>
            <a:r>
              <a:rPr lang="pl-PL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Reguluje kwestie dotyczące stażu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Jest zatwierdzona przed prawnika Politechniki Wrocławskiej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Powinna być podpisana najpóźniej w dniu rozpoczęcia stażu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/>
              <a:t>Proszę wypełnić i przesłać na mój adres komparycję umowy:</a:t>
            </a:r>
          </a:p>
          <a:p>
            <a:pPr fontAlgn="auto"/>
            <a:r>
              <a:rPr lang="pl-PL" sz="2000" dirty="0" smtClean="0"/>
              <a:t>Stażystą/</a:t>
            </a:r>
            <a:r>
              <a:rPr lang="pl-PL" sz="2000" dirty="0" err="1" smtClean="0"/>
              <a:t>ką</a:t>
            </a:r>
            <a:r>
              <a:rPr lang="pl-PL" sz="2000" dirty="0" smtClean="0"/>
              <a:t> – Panem/nią……………………………………………………………</a:t>
            </a:r>
          </a:p>
          <a:p>
            <a:pPr fontAlgn="auto"/>
            <a:r>
              <a:rPr lang="pl-PL" sz="2000" b="1" dirty="0" smtClean="0"/>
              <a:t>zamieszkałym/</a:t>
            </a:r>
            <a:r>
              <a:rPr lang="pl-PL" sz="2000" b="1" dirty="0" err="1" smtClean="0"/>
              <a:t>łą</a:t>
            </a:r>
            <a:r>
              <a:rPr lang="pl-PL" sz="2000" b="1" dirty="0" smtClean="0"/>
              <a:t> w ………………………………………………………………….</a:t>
            </a:r>
          </a:p>
          <a:p>
            <a:pPr fontAlgn="auto"/>
            <a:r>
              <a:rPr lang="pl-PL" sz="2000" b="1" dirty="0" smtClean="0"/>
              <a:t>PESEL: ……………………………………………………………………………….</a:t>
            </a:r>
          </a:p>
          <a:p>
            <a:pPr fontAlgn="auto"/>
            <a:r>
              <a:rPr lang="pl-PL" sz="2000" dirty="0" smtClean="0"/>
              <a:t>numer rachunku bankowego: ……………………………………………………...</a:t>
            </a:r>
            <a:endParaRPr lang="pl-PL" dirty="0" smtClean="0"/>
          </a:p>
          <a:p>
            <a:pPr fontAlgn="auto"/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Umowa stażowa– co w niej jest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pl-PL" dirty="0" smtClean="0"/>
              <a:t>Warunki stażu: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staż obejmuje łącznie 360 godzin zegarowych,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realizacja stażu musi się odbyć w ciągu maks. 3 miesięcy,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dzienny wymiar stażu 6-8 godzin,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minimalna liczba godzin stażu w tygodniu wynosi 20,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staż może być realizowany w dni robocze,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staż odbywa się w Polsce,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ze względu na pandemię staż może być realizowany zdalnie lub </a:t>
            </a:r>
            <a:r>
              <a:rPr lang="pl-PL" dirty="0" err="1" smtClean="0"/>
              <a:t>stacjonarnie+zdalnie</a:t>
            </a:r>
            <a:r>
              <a:rPr lang="pl-PL" dirty="0" smtClean="0"/>
              <a:t> (do ustalenia z pracodawcą),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student może tylko raz skorzystać ze stażu w ramach tego projektu.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Umowa stażowa – co w niej jest 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388954" y="1294414"/>
            <a:ext cx="11803046" cy="4763486"/>
          </a:xfrm>
        </p:spPr>
        <p:txBody>
          <a:bodyPr/>
          <a:lstStyle/>
          <a:p>
            <a:pPr lvl="0"/>
            <a:r>
              <a:rPr lang="pl-PL" b="1" dirty="0" smtClean="0"/>
              <a:t>Wynagrodzenie brutto 18 </a:t>
            </a:r>
            <a:r>
              <a:rPr lang="pl-PL" b="1" dirty="0" err="1" smtClean="0"/>
              <a:t>zł\h</a:t>
            </a:r>
            <a:r>
              <a:rPr lang="pl-PL" b="1" dirty="0" smtClean="0"/>
              <a:t> (tj. netto 14,13 </a:t>
            </a:r>
            <a:r>
              <a:rPr lang="pl-PL" b="1" dirty="0" err="1" smtClean="0"/>
              <a:t>zł\h</a:t>
            </a:r>
            <a:r>
              <a:rPr lang="pl-PL" b="1" dirty="0" smtClean="0"/>
              <a:t> „na rękę”), płatne przez </a:t>
            </a:r>
            <a:r>
              <a:rPr lang="pl-PL" b="1" dirty="0" err="1" smtClean="0"/>
              <a:t>PWr</a:t>
            </a:r>
            <a:r>
              <a:rPr lang="pl-PL" b="1" dirty="0" smtClean="0"/>
              <a:t>.</a:t>
            </a:r>
          </a:p>
          <a:p>
            <a:pPr lvl="0"/>
            <a:r>
              <a:rPr lang="pl-PL" dirty="0" smtClean="0"/>
              <a:t>Warunek: </a:t>
            </a:r>
            <a:r>
              <a:rPr lang="pl-PL" dirty="0" smtClean="0">
                <a:solidFill>
                  <a:srgbClr val="00B050"/>
                </a:solidFill>
              </a:rPr>
              <a:t>Złożenie poprawnie sporządzonego dokumentu przebiegu stażu (Zał. 5) </a:t>
            </a:r>
            <a:r>
              <a:rPr lang="pl-PL" b="1" dirty="0" smtClean="0">
                <a:solidFill>
                  <a:srgbClr val="00B050"/>
                </a:solidFill>
              </a:rPr>
              <a:t>w terminie do 2 dni roboczych </a:t>
            </a:r>
            <a:r>
              <a:rPr lang="pl-PL" dirty="0" smtClean="0">
                <a:solidFill>
                  <a:srgbClr val="00B050"/>
                </a:solidFill>
              </a:rPr>
              <a:t>od zakończenia danego miesiąca Stażu</a:t>
            </a:r>
            <a:r>
              <a:rPr lang="pl-PL" dirty="0" smtClean="0"/>
              <a:t> oraz zatwierdzenie go przez Koordynatora ds. staży i Kierownika Projektu jest podstawą do naliczania wypłaty stypendium stażowego (par. 3 ust.9):</a:t>
            </a:r>
          </a:p>
          <a:p>
            <a:pPr lvl="0"/>
            <a:r>
              <a:rPr lang="pl-PL" dirty="0" smtClean="0"/>
              <a:t>Wypłata wynagrodzenia: na konto wskazane w komparycji umowy, do 20 dni od zakończenia danego miesiąca kalendarzowego.</a:t>
            </a:r>
          </a:p>
          <a:p>
            <a:pPr lvl="0"/>
            <a:r>
              <a:rPr lang="pl-PL" dirty="0" smtClean="0"/>
              <a:t>W przypadku niedochowania terminu lub niekompletnych dokumentów wypłata nastąpi w kolejnym miesiącu.</a:t>
            </a:r>
          </a:p>
          <a:p>
            <a:pPr lvl="0"/>
            <a:endParaRPr lang="pl-PL" dirty="0" smtClean="0"/>
          </a:p>
          <a:p>
            <a:pPr lvl="0"/>
            <a:endParaRPr lang="pl-PL" dirty="0" smtClean="0"/>
          </a:p>
          <a:p>
            <a:pPr lvl="0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68824" y="0"/>
            <a:ext cx="7975212" cy="636165"/>
          </a:xfrm>
        </p:spPr>
        <p:txBody>
          <a:bodyPr>
            <a:noAutofit/>
          </a:bodyPr>
          <a:lstStyle/>
          <a:p>
            <a:r>
              <a:rPr lang="pl-PL" sz="4400" dirty="0" smtClean="0"/>
              <a:t>WAŻNE </a:t>
            </a:r>
            <a:r>
              <a:rPr lang="pl-PL" sz="6600" b="1" dirty="0" smtClean="0"/>
              <a:t>§§</a:t>
            </a:r>
            <a:endParaRPr lang="pl-PL" sz="66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pl-PL" b="1" dirty="0" smtClean="0"/>
              <a:t>§3 us.15.</a:t>
            </a:r>
            <a:r>
              <a:rPr lang="pl-PL" dirty="0" smtClean="0"/>
              <a:t>Uczelnia zastrzega sobie prawo do czasowego wstrzymania wypłaty stypendium stażowego </a:t>
            </a:r>
            <a:r>
              <a:rPr lang="pl-PL" dirty="0" smtClean="0">
                <a:solidFill>
                  <a:srgbClr val="FF0000"/>
                </a:solidFill>
              </a:rPr>
              <a:t>w przypadku braku środków przekazanych Realizatorowi Projektu (</a:t>
            </a:r>
            <a:r>
              <a:rPr lang="pl-PL" dirty="0" err="1" smtClean="0">
                <a:solidFill>
                  <a:srgbClr val="FF0000"/>
                </a:solidFill>
              </a:rPr>
              <a:t>PWr</a:t>
            </a:r>
            <a:r>
              <a:rPr lang="pl-PL" dirty="0" smtClean="0">
                <a:solidFill>
                  <a:srgbClr val="FF0000"/>
                </a:solidFill>
              </a:rPr>
              <a:t>) przez Instytucję Pośredniczącą na realizację Projektu (</a:t>
            </a:r>
            <a:r>
              <a:rPr lang="pl-PL" dirty="0" err="1" smtClean="0">
                <a:solidFill>
                  <a:srgbClr val="FF0000"/>
                </a:solidFill>
              </a:rPr>
              <a:t>NCBiR</a:t>
            </a:r>
            <a:r>
              <a:rPr lang="pl-PL" dirty="0" smtClean="0">
                <a:solidFill>
                  <a:srgbClr val="FF0000"/>
                </a:solidFill>
              </a:rPr>
              <a:t>).</a:t>
            </a:r>
          </a:p>
          <a:p>
            <a:r>
              <a:rPr lang="pl-PL" b="1" dirty="0" smtClean="0"/>
              <a:t>§3  ust.4. </a:t>
            </a:r>
            <a:r>
              <a:rPr lang="pl-PL" dirty="0" smtClean="0"/>
              <a:t>W przypadku niezrealizowania wymiaru Stażu określonego w Umowie, Stażyście/</a:t>
            </a:r>
            <a:r>
              <a:rPr lang="pl-PL" dirty="0" err="1" smtClean="0"/>
              <a:t>stce</a:t>
            </a:r>
            <a:r>
              <a:rPr lang="pl-PL" dirty="0" smtClean="0"/>
              <a:t> nie przysługuje wynagrodzenie za godziny nieprzepracowane, a Staż uznaje się za niezrealizowany.</a:t>
            </a:r>
          </a:p>
          <a:p>
            <a:r>
              <a:rPr lang="pl-PL" b="1" dirty="0" smtClean="0"/>
              <a:t>§8  ust.2. </a:t>
            </a:r>
            <a:r>
              <a:rPr lang="pl-PL" dirty="0" smtClean="0"/>
              <a:t>W przypadku niewykonania lub nienależytego wykonania obowiązków określonych w umowie, Strona odpowiedzialna (…) poniesie </a:t>
            </a:r>
            <a:r>
              <a:rPr lang="pl-PL" b="1" dirty="0" smtClean="0"/>
              <a:t>odpowiedzialność odszkodowawczą wobec Stron</a:t>
            </a:r>
            <a:r>
              <a:rPr lang="pl-PL" dirty="0" smtClean="0"/>
              <a:t>, innych podmiotów zaangażowanych w realizację Projektu oraz osób trzecich, zgodnie z przepisami Kodeksu cywilnego.</a:t>
            </a: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prstClr val="black"/>
                </a:solidFill>
              </a:rPr>
              <a:t>Umowa stażowa – co w niej jest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pl-PL" b="1" dirty="0" smtClean="0"/>
              <a:t>Ubezpieczenie NNW opłacone przez </a:t>
            </a:r>
            <a:r>
              <a:rPr lang="pl-PL" b="1" dirty="0" err="1" smtClean="0"/>
              <a:t>PWr</a:t>
            </a:r>
            <a:r>
              <a:rPr lang="pl-PL" b="1" dirty="0" smtClean="0"/>
              <a:t> .</a:t>
            </a:r>
          </a:p>
          <a:p>
            <a:pPr lvl="0"/>
            <a:r>
              <a:rPr lang="pl-PL" dirty="0" smtClean="0"/>
              <a:t>Ubezpieczenie w </a:t>
            </a:r>
            <a:r>
              <a:rPr lang="pl-PL" dirty="0" err="1" smtClean="0"/>
              <a:t>TUiR</a:t>
            </a:r>
            <a:r>
              <a:rPr lang="pl-PL" dirty="0" smtClean="0"/>
              <a:t> Warta na czas stażu (dot. dni i godzin wykonywania stażu, w miejscu wykonywania stażu).</a:t>
            </a:r>
          </a:p>
          <a:p>
            <a:r>
              <a:rPr lang="pl-PL" dirty="0" smtClean="0"/>
              <a:t>Ubezpieczenie zawarte przed rozpoczęciem stażu, </a:t>
            </a:r>
            <a:r>
              <a:rPr lang="pl-PL" dirty="0" err="1" smtClean="0"/>
              <a:t>skan</a:t>
            </a:r>
            <a:r>
              <a:rPr lang="pl-PL" dirty="0" smtClean="0"/>
              <a:t> polisy dostanie każdy student-stażysta drogą e-mail.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W razie wypadku przy pracy/w pracy/drodze do pracy/ należy niezwłocznie skontaktować się z ubezpieczycielem oraz powiadomić pracodawcę i uczelnię.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prstClr val="black"/>
                </a:solidFill>
              </a:rPr>
              <a:t>Umowa stażowa – co w niej jest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6CC8-5BA7-4977-BCFA-306A1D974909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pl-PL" b="1" dirty="0" smtClean="0"/>
              <a:t>Badania z zakresu medycyny pracy</a:t>
            </a:r>
            <a:r>
              <a:rPr lang="pl-PL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Na badania kieruje pracodawca, wskazując miejsce wykonania badania lub pozostawiając dowolność wyboru (np. dowolny lekarz medycyny pracy w miejscu zamieszkania studenta)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Należy wykonać przed podjęciem pracy (najpóźniej w pierwszym dniu pracy) </a:t>
            </a:r>
          </a:p>
          <a:p>
            <a:pPr lvl="0">
              <a:buFont typeface="Arial" pitchFamily="34" charset="0"/>
              <a:buChar char="•"/>
            </a:pPr>
            <a:r>
              <a:rPr lang="pl-PL" dirty="0" smtClean="0"/>
              <a:t>Opłacone przez </a:t>
            </a:r>
            <a:r>
              <a:rPr lang="pl-PL" dirty="0" err="1" smtClean="0"/>
              <a:t>PWr</a:t>
            </a:r>
            <a:r>
              <a:rPr lang="pl-PL" dirty="0" smtClean="0"/>
              <a:t> (ew. </a:t>
            </a:r>
            <a:r>
              <a:rPr lang="pl-PL" dirty="0" err="1" smtClean="0"/>
              <a:t>firmę\studenta</a:t>
            </a:r>
            <a:r>
              <a:rPr lang="pl-PL" dirty="0" smtClean="0"/>
              <a:t>) – </a:t>
            </a:r>
            <a:r>
              <a:rPr lang="pl-PL" b="1" dirty="0" smtClean="0"/>
              <a:t>faktura wystawiona na: Politechnika Wrocławska, </a:t>
            </a:r>
            <a:r>
              <a:rPr lang="pl-PL" b="1" dirty="0" err="1" smtClean="0"/>
              <a:t>Wyb</a:t>
            </a:r>
            <a:r>
              <a:rPr lang="pl-PL" b="1" dirty="0" smtClean="0"/>
              <a:t>. Wyspiańskiego 27, Wrocław, tyt. Badania medycyny pracy dla np. Adam Abacki</a:t>
            </a:r>
          </a:p>
          <a:p>
            <a:pPr lvl="0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Cyberbezpieczeństwo  2.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ytuł">
      <a:majorFont>
        <a:latin typeface="HK Grotesk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1081</Words>
  <Application>Microsoft Office PowerPoint</Application>
  <PresentationFormat>Niestandardowy</PresentationFormat>
  <Paragraphs>159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9" baseType="lpstr">
      <vt:lpstr>Arial</vt:lpstr>
      <vt:lpstr>HK Grotesk Light</vt:lpstr>
      <vt:lpstr>HK Grotesk</vt:lpstr>
      <vt:lpstr>HK Grotesk SemiBold</vt:lpstr>
      <vt:lpstr>Calibri</vt:lpstr>
      <vt:lpstr>Mangal</vt:lpstr>
      <vt:lpstr>Times New Roman</vt:lpstr>
      <vt:lpstr>Symbol</vt:lpstr>
      <vt:lpstr>Liberation Serif</vt:lpstr>
      <vt:lpstr>NSimSun</vt:lpstr>
      <vt:lpstr>Wingdings</vt:lpstr>
      <vt:lpstr>Motyw Cyberbezpieczeństwo  2.0</vt:lpstr>
      <vt:lpstr>Dorota Taraszewska-Zalipska,  koordynator ds. staży w projekcie  „Cyberbezpieczeństwo dla gospodarki przyszłości”</vt:lpstr>
      <vt:lpstr>AGENDA</vt:lpstr>
      <vt:lpstr>Ważne komunikaty</vt:lpstr>
      <vt:lpstr>Umowa stażowa</vt:lpstr>
      <vt:lpstr>Umowa stażowa– co w niej jest</vt:lpstr>
      <vt:lpstr>Umowa stażowa – co w niej jest </vt:lpstr>
      <vt:lpstr>WAŻNE §§</vt:lpstr>
      <vt:lpstr>Umowa stażowa – co w niej jest </vt:lpstr>
      <vt:lpstr>Umowa stażowa – co w niej jest </vt:lpstr>
      <vt:lpstr>Umowa stażowa – co w niej jest </vt:lpstr>
      <vt:lpstr>Umowa stażowa</vt:lpstr>
      <vt:lpstr>Staż dzień po dniu</vt:lpstr>
      <vt:lpstr>Kwestie problematyczne/sporne</vt:lpstr>
      <vt:lpstr>Ewaluacja w ramach stażu</vt:lpstr>
      <vt:lpstr>Ewaluacja</vt:lpstr>
      <vt:lpstr>Slajd 16</vt:lpstr>
      <vt:lpstr>ZAKOŃCZENIE</vt:lpstr>
    </vt:vector>
  </TitlesOfParts>
  <Company>Politechnika Wrocławska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Wołowski</dc:creator>
  <cp:lastModifiedBy>MK</cp:lastModifiedBy>
  <cp:revision>81</cp:revision>
  <dcterms:created xsi:type="dcterms:W3CDTF">2020-03-06T08:07:37Z</dcterms:created>
  <dcterms:modified xsi:type="dcterms:W3CDTF">2021-06-21T06:49:52Z</dcterms:modified>
</cp:coreProperties>
</file>