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57" r:id="rId3"/>
    <p:sldId id="258" r:id="rId4"/>
    <p:sldId id="259" r:id="rId5"/>
    <p:sldId id="260" r:id="rId6"/>
    <p:sldId id="275" r:id="rId7"/>
    <p:sldId id="283" r:id="rId8"/>
    <p:sldId id="284" r:id="rId9"/>
    <p:sldId id="285" r:id="rId10"/>
    <p:sldId id="263" r:id="rId11"/>
    <p:sldId id="264" r:id="rId12"/>
    <p:sldId id="268" r:id="rId13"/>
    <p:sldId id="281" r:id="rId14"/>
    <p:sldId id="261" r:id="rId15"/>
    <p:sldId id="287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gdalena Furmanek" initials="MF" lastIdx="2" clrIdx="0">
    <p:extLst/>
  </p:cmAuthor>
  <p:cmAuthor id="2" name="Aleksandra Grzech" initials="AG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7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84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/>
          <p:nvPr userDrawn="1"/>
        </p:nvSpPr>
        <p:spPr>
          <a:xfrm>
            <a:off x="1" y="4475745"/>
            <a:ext cx="4331363" cy="2382255"/>
          </a:xfrm>
          <a:prstGeom prst="rect">
            <a:avLst/>
          </a:prstGeom>
          <a:solidFill>
            <a:srgbClr val="687682"/>
          </a:solidFill>
          <a:ln>
            <a:solidFill>
              <a:srgbClr val="7F83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5747"/>
            <a:ext cx="4331368" cy="253968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3258" y="5539890"/>
            <a:ext cx="2382253" cy="253968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981" y="4997437"/>
            <a:ext cx="7793398" cy="600503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31364" y="4345228"/>
            <a:ext cx="7860633" cy="134466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5" y="5269079"/>
            <a:ext cx="3553610" cy="917960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4331362" cy="4475746"/>
          </a:xfrm>
          <a:prstGeom prst="rect">
            <a:avLst/>
          </a:prstGeom>
          <a:ln>
            <a:noFill/>
          </a:ln>
        </p:spPr>
      </p:pic>
      <p:sp>
        <p:nvSpPr>
          <p:cNvPr id="25" name="pole tekstowe 24"/>
          <p:cNvSpPr txBox="1"/>
          <p:nvPr userDrawn="1"/>
        </p:nvSpPr>
        <p:spPr>
          <a:xfrm>
            <a:off x="4585821" y="5728059"/>
            <a:ext cx="7405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 współfinansowany ze środków Unii Europejskiej w ramach Europejskiego Funduszu Społecznego, Program Operacyjny Wiedza Edukacja Rozwój,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Priorytet III Szkolnictwo Wyższe dla gospodarki i rozwoju, Działanie 3.5 Kompleksowe programy szkół wyższych w ramach konkursu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nr POWR.03.05.00-IP.08-00-PZ3/18 na Zintegrowane Programy uczelni – Ścieżka III, nr umowy POWR.03.05.00-00-Z308/18-00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Tytuł projektu: „</a:t>
            </a:r>
            <a:r>
              <a:rPr kumimoji="0" lang="pl-PL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Cyberbezpieczeństwo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dla gospodarki przyszłości”</a:t>
            </a:r>
          </a:p>
        </p:txBody>
      </p:sp>
      <p:sp>
        <p:nvSpPr>
          <p:cNvPr id="26" name="pole tekstowe 25"/>
          <p:cNvSpPr txBox="1"/>
          <p:nvPr userDrawn="1"/>
        </p:nvSpPr>
        <p:spPr>
          <a:xfrm>
            <a:off x="4940968" y="3901086"/>
            <a:ext cx="85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87682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t>Autor: </a:t>
            </a:r>
          </a:p>
        </p:txBody>
      </p:sp>
      <p:pic>
        <p:nvPicPr>
          <p:cNvPr id="29" name="Obraz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726" y="2170639"/>
            <a:ext cx="4475746" cy="134466"/>
          </a:xfrm>
          <a:prstGeom prst="rect">
            <a:avLst/>
          </a:prstGeom>
        </p:spPr>
      </p:pic>
      <p:sp>
        <p:nvSpPr>
          <p:cNvPr id="30" name="Symbol zastępczy zawartości 2"/>
          <p:cNvSpPr>
            <a:spLocks noGrp="1"/>
          </p:cNvSpPr>
          <p:nvPr>
            <p:ph idx="14" hasCustomPrompt="1"/>
          </p:nvPr>
        </p:nvSpPr>
        <p:spPr>
          <a:xfrm>
            <a:off x="4940968" y="578209"/>
            <a:ext cx="6695023" cy="176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pl-PL" sz="2800" dirty="0">
                <a:latin typeface="HK Grotesk Light" panose="00000400000000000000" pitchFamily="50" charset="-18"/>
              </a:rPr>
              <a:t>TYTUŁ PREZENTACJI</a:t>
            </a:r>
            <a:br>
              <a:rPr lang="pl-PL" sz="2800" dirty="0">
                <a:latin typeface="HK Grotesk Light" panose="00000400000000000000" pitchFamily="50" charset="-18"/>
              </a:rPr>
            </a:br>
            <a:r>
              <a:rPr lang="pl-PL" sz="2800" dirty="0">
                <a:latin typeface="HK Grotesk Light" panose="00000400000000000000" pitchFamily="50" charset="-18"/>
              </a:rPr>
              <a:t>(</a:t>
            </a:r>
            <a:r>
              <a:rPr lang="pl-PL" sz="2800" dirty="0" err="1">
                <a:latin typeface="HK Grotesk Light" panose="00000400000000000000" pitchFamily="50" charset="-18"/>
              </a:rPr>
              <a:t>Caps</a:t>
            </a:r>
            <a:r>
              <a:rPr lang="pl-PL" sz="2800" dirty="0">
                <a:latin typeface="HK Grotesk Light" panose="00000400000000000000" pitchFamily="50" charset="-18"/>
              </a:rPr>
              <a:t> Lock)</a:t>
            </a:r>
            <a:endParaRPr lang="pl-PL" dirty="0"/>
          </a:p>
        </p:txBody>
      </p:sp>
      <p:sp>
        <p:nvSpPr>
          <p:cNvPr id="31" name="Symbol zastępczy zawartości 2"/>
          <p:cNvSpPr>
            <a:spLocks noGrp="1"/>
          </p:cNvSpPr>
          <p:nvPr>
            <p:ph idx="15" hasCustomPrompt="1"/>
          </p:nvPr>
        </p:nvSpPr>
        <p:spPr>
          <a:xfrm>
            <a:off x="4940968" y="2477723"/>
            <a:ext cx="6695023" cy="137759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1"/>
            <a:r>
              <a:rPr lang="pl-PL" dirty="0"/>
              <a:t>Kliknij aby dodać opis</a:t>
            </a:r>
          </a:p>
        </p:txBody>
      </p:sp>
      <p:pic>
        <p:nvPicPr>
          <p:cNvPr id="32" name="Obraz 3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0726" y="2166689"/>
            <a:ext cx="4475746" cy="134466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5689600" y="3931019"/>
            <a:ext cx="3213100" cy="414209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687682"/>
                </a:solidFill>
                <a:latin typeface="HK Grotesk SemiBold" panose="00000700000000000000" pitchFamily="50" charset="-18"/>
              </a:defRPr>
            </a:lvl1pPr>
          </a:lstStyle>
          <a:p>
            <a:r>
              <a:rPr lang="pl-PL" dirty="0"/>
              <a:t>Jan Kowalski</a:t>
            </a:r>
          </a:p>
        </p:txBody>
      </p:sp>
    </p:spTree>
    <p:extLst>
      <p:ext uri="{BB962C8B-B14F-4D97-AF65-F5344CB8AC3E}">
        <p14:creationId xmlns:p14="http://schemas.microsoft.com/office/powerpoint/2010/main" val="283763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podstaw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5" y="-2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Tytuł slajdu</a:t>
            </a:r>
            <a:br>
              <a:rPr lang="pl-PL" dirty="0"/>
            </a:br>
            <a:r>
              <a:rPr lang="pl-PL" dirty="0"/>
              <a:t>i opis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B6CC8-5BA7-4977-BCFA-306A1D974909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K Grotesk SemiBold" panose="00000700000000000000" pitchFamily="50" charset="-18"/>
              <a:ea typeface="+mn-ea"/>
              <a:cs typeface="+mn-cs"/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sp>
        <p:nvSpPr>
          <p:cNvPr id="17" name="Symbol zastępczy zawartości 2"/>
          <p:cNvSpPr>
            <a:spLocks noGrp="1"/>
          </p:cNvSpPr>
          <p:nvPr>
            <p:ph idx="13"/>
          </p:nvPr>
        </p:nvSpPr>
        <p:spPr>
          <a:xfrm>
            <a:off x="388954" y="1294414"/>
            <a:ext cx="11371246" cy="43180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07281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314322" y="3509898"/>
            <a:ext cx="5408136" cy="159982"/>
          </a:xfrm>
          <a:prstGeom prst="rect">
            <a:avLst/>
          </a:prstGeom>
        </p:spPr>
      </p:pic>
      <p:sp>
        <p:nvSpPr>
          <p:cNvPr id="17" name="Symbol zastępczy zawartości 2"/>
          <p:cNvSpPr>
            <a:spLocks noGrp="1"/>
          </p:cNvSpPr>
          <p:nvPr>
            <p:ph idx="14"/>
          </p:nvPr>
        </p:nvSpPr>
        <p:spPr>
          <a:xfrm>
            <a:off x="331018" y="1296761"/>
            <a:ext cx="5389546" cy="4585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8" name="Symbol zastępczy zawartości 2"/>
          <p:cNvSpPr>
            <a:spLocks noGrp="1"/>
          </p:cNvSpPr>
          <p:nvPr>
            <p:ph idx="15"/>
          </p:nvPr>
        </p:nvSpPr>
        <p:spPr>
          <a:xfrm>
            <a:off x="6398029" y="1296761"/>
            <a:ext cx="5389546" cy="4585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B6CC8-5BA7-4977-BCFA-306A1D974909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K Grotesk SemiBold" panose="00000700000000000000" pitchFamily="50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254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yzontalny - konsp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313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5" y="6364498"/>
            <a:ext cx="6404730" cy="4935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3957"/>
            <a:ext cx="12192000" cy="113987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3256" y="3485827"/>
            <a:ext cx="5408136" cy="208123"/>
          </a:xfrm>
          <a:prstGeom prst="rect">
            <a:avLst/>
          </a:prstGeom>
        </p:spPr>
      </p:pic>
      <p:sp>
        <p:nvSpPr>
          <p:cNvPr id="18" name="Symbol zastępczy zawartości 2"/>
          <p:cNvSpPr>
            <a:spLocks noGrp="1"/>
          </p:cNvSpPr>
          <p:nvPr>
            <p:ph idx="13"/>
          </p:nvPr>
        </p:nvSpPr>
        <p:spPr>
          <a:xfrm>
            <a:off x="213544" y="1296768"/>
            <a:ext cx="2675750" cy="4733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0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B6CC8-5BA7-4977-BCFA-306A1D974909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K Grotesk SemiBold" panose="00000700000000000000" pitchFamily="50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74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podstaw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9173" y="3814916"/>
            <a:ext cx="5972184" cy="113987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19" name="Symbol zastępczy zawartości 2"/>
          <p:cNvSpPr>
            <a:spLocks noGrp="1"/>
          </p:cNvSpPr>
          <p:nvPr>
            <p:ph idx="13"/>
          </p:nvPr>
        </p:nvSpPr>
        <p:spPr>
          <a:xfrm>
            <a:off x="1556954" y="1248841"/>
            <a:ext cx="10139745" cy="5126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5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B6CC8-5BA7-4977-BCFA-306A1D974909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K Grotesk SemiBold" panose="00000700000000000000" pitchFamily="50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64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3152774" y="0"/>
            <a:ext cx="9039223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3256124" y="125835"/>
            <a:ext cx="7975212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3152774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2881" y="315927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4761" y="3810502"/>
            <a:ext cx="5972184" cy="122809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586906" y="3783572"/>
            <a:ext cx="5972185" cy="176668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16" name="Symbol zastępczy zawartości 2"/>
          <p:cNvSpPr>
            <a:spLocks noGrp="1"/>
          </p:cNvSpPr>
          <p:nvPr>
            <p:ph idx="13"/>
          </p:nvPr>
        </p:nvSpPr>
        <p:spPr>
          <a:xfrm>
            <a:off x="1420553" y="1296761"/>
            <a:ext cx="4909408" cy="5307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7" name="Symbol zastępczy zawartości 2"/>
          <p:cNvSpPr>
            <a:spLocks noGrp="1"/>
          </p:cNvSpPr>
          <p:nvPr>
            <p:ph idx="14"/>
          </p:nvPr>
        </p:nvSpPr>
        <p:spPr>
          <a:xfrm>
            <a:off x="7003853" y="1296761"/>
            <a:ext cx="4909408" cy="53072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B6CC8-5BA7-4977-BCFA-306A1D974909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K Grotesk SemiBold" panose="00000700000000000000" pitchFamily="50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3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rtykalny - konsp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 userDrawn="1"/>
        </p:nvSpPr>
        <p:spPr>
          <a:xfrm>
            <a:off x="4256010" y="0"/>
            <a:ext cx="7935987" cy="885823"/>
          </a:xfrm>
          <a:prstGeom prst="rect">
            <a:avLst/>
          </a:prstGeom>
          <a:solidFill>
            <a:srgbClr val="B9A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4464132" y="125835"/>
            <a:ext cx="6767204" cy="636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1" y="0"/>
            <a:ext cx="4256006" cy="885823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86115" y="315928"/>
            <a:ext cx="885821" cy="25396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" y="191683"/>
            <a:ext cx="2207813" cy="57031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6702" y="390525"/>
            <a:ext cx="885821" cy="10477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5025" y="338850"/>
            <a:ext cx="885823" cy="208123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692841"/>
            <a:ext cx="12192000" cy="19298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73978" y="3767846"/>
            <a:ext cx="5972187" cy="208123"/>
          </a:xfrm>
          <a:prstGeom prst="rect">
            <a:avLst/>
          </a:prstGeom>
        </p:spPr>
      </p:pic>
      <p:sp>
        <p:nvSpPr>
          <p:cNvPr id="26" name="Symbol zastępczy zawartości 2"/>
          <p:cNvSpPr>
            <a:spLocks noGrp="1"/>
          </p:cNvSpPr>
          <p:nvPr>
            <p:ph idx="13"/>
          </p:nvPr>
        </p:nvSpPr>
        <p:spPr>
          <a:xfrm>
            <a:off x="1326292" y="1296761"/>
            <a:ext cx="2675750" cy="53358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1pPr>
            <a:lvl2pPr marL="4572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HK Grotesk Light" panose="00000400000000000000" pitchFamily="50" charset="-18"/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19173" y="3814916"/>
            <a:ext cx="5972184" cy="113987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8773"/>
            <a:ext cx="1109924" cy="3895307"/>
          </a:xfrm>
          <a:prstGeom prst="rect">
            <a:avLst/>
          </a:prstGeom>
        </p:spPr>
      </p:pic>
      <p:sp>
        <p:nvSpPr>
          <p:cNvPr id="3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1325885" y="125835"/>
            <a:ext cx="666790" cy="6361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K Grotesk SemiBold" panose="00000700000000000000" pitchFamily="50" charset="-1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B6CC8-5BA7-4977-BCFA-306A1D974909}" type="slidenum">
              <a:rPr kumimoji="0" lang="pl-PL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K Grotesk SemiBold" panose="00000700000000000000" pitchFamily="50" charset="-18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K Grotesk SemiBold" panose="00000700000000000000" pitchFamily="50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39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 userDrawn="1"/>
        </p:nvSpPr>
        <p:spPr>
          <a:xfrm>
            <a:off x="0" y="2416441"/>
            <a:ext cx="12192000" cy="2438247"/>
          </a:xfrm>
          <a:prstGeom prst="rect">
            <a:avLst/>
          </a:prstGeom>
          <a:solidFill>
            <a:srgbClr val="687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1" y="4968675"/>
            <a:ext cx="11544299" cy="889520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688"/>
            <a:ext cx="12192000" cy="113987"/>
          </a:xfrm>
          <a:prstGeom prst="rect">
            <a:avLst/>
          </a:prstGeom>
        </p:spPr>
      </p:pic>
      <p:pic>
        <p:nvPicPr>
          <p:cNvPr id="22" name="Obraz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59" y="442911"/>
            <a:ext cx="2858882" cy="1446849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5859"/>
            <a:ext cx="12192000" cy="253966"/>
          </a:xfrm>
          <a:prstGeom prst="rect">
            <a:avLst/>
          </a:prstGeom>
        </p:spPr>
      </p:pic>
      <p:sp>
        <p:nvSpPr>
          <p:cNvPr id="27" name="pole tekstowe 26"/>
          <p:cNvSpPr txBox="1"/>
          <p:nvPr userDrawn="1"/>
        </p:nvSpPr>
        <p:spPr>
          <a:xfrm>
            <a:off x="603623" y="5915039"/>
            <a:ext cx="1074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 współfinansowany ze środków Unii Europejskiej w ramach Europejskiego Funduszu Społecznego, Program Operacyjny Wiedza Edukacja Rozwój,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Priorytet III Szkolnictwo Wyższe dla gospodarki i rozwoju, Działanie 3.5 Kompleksowe programy szkół wyższych w ramach konkursu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nr POWR.03.05.00-IP.08-00-PZ3/18 na Zintegrowane Programy uczelni – Ścieżka III, nr umowy POWR.03.05.00-00-Z308/18-00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Tytuł projektu: „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Cyberbezpieczeństwo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dla gospodarki przyszłości”</a:t>
            </a:r>
          </a:p>
        </p:txBody>
      </p:sp>
      <p:sp>
        <p:nvSpPr>
          <p:cNvPr id="34" name="Tytuł 3"/>
          <p:cNvSpPr>
            <a:spLocks noGrp="1"/>
          </p:cNvSpPr>
          <p:nvPr>
            <p:ph type="title" hasCustomPrompt="1"/>
          </p:nvPr>
        </p:nvSpPr>
        <p:spPr>
          <a:xfrm>
            <a:off x="5975722" y="3340729"/>
            <a:ext cx="3714377" cy="128932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>
                <a:solidFill>
                  <a:schemeClr val="bg1">
                    <a:lumMod val="95000"/>
                  </a:schemeClr>
                </a:solidFill>
                <a:latin typeface="HK Grotesk Light" panose="00000400000000000000" pitchFamily="50" charset="-18"/>
              </a:defRPr>
            </a:lvl1pPr>
          </a:lstStyle>
          <a:p>
            <a:r>
              <a:rPr lang="pl-PL" dirty="0"/>
              <a:t>Jan Kowalski</a:t>
            </a:r>
            <a:br>
              <a:rPr lang="pl-PL" dirty="0"/>
            </a:br>
            <a:r>
              <a:rPr lang="pl-PL" dirty="0"/>
              <a:t>j.kowalski(at)pwr.edu.pl</a:t>
            </a:r>
            <a:br>
              <a:rPr lang="pl-PL" dirty="0"/>
            </a:br>
            <a:r>
              <a:rPr lang="pl-PL" dirty="0"/>
              <a:t>71 </a:t>
            </a:r>
          </a:p>
        </p:txBody>
      </p:sp>
      <p:sp>
        <p:nvSpPr>
          <p:cNvPr id="35" name="Tytuł 3"/>
          <p:cNvSpPr txBox="1">
            <a:spLocks/>
          </p:cNvSpPr>
          <p:nvPr userDrawn="1"/>
        </p:nvSpPr>
        <p:spPr>
          <a:xfrm>
            <a:off x="2261345" y="3340729"/>
            <a:ext cx="3714377" cy="12893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K Grotesk Light" panose="00000400000000000000" pitchFamily="50" charset="-18"/>
                <a:ea typeface="+mj-ea"/>
                <a:cs typeface="+mj-cs"/>
              </a:rPr>
              <a:t>AUTOR: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K Grotesk Light" panose="00000400000000000000" pitchFamily="50" charset="-18"/>
                <a:ea typeface="+mj-ea"/>
                <a:cs typeface="+mj-cs"/>
              </a:rPr>
              <a:t>E-MAIL: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K Grotesk Light" panose="00000400000000000000" pitchFamily="50" charset="-18"/>
                <a:ea typeface="+mj-ea"/>
                <a:cs typeface="+mj-cs"/>
              </a:rPr>
              <a:t>TEL.:</a:t>
            </a:r>
          </a:p>
        </p:txBody>
      </p:sp>
      <p:sp>
        <p:nvSpPr>
          <p:cNvPr id="36" name="Tytuł 3"/>
          <p:cNvSpPr txBox="1">
            <a:spLocks/>
          </p:cNvSpPr>
          <p:nvPr userDrawn="1"/>
        </p:nvSpPr>
        <p:spPr>
          <a:xfrm>
            <a:off x="3098612" y="2541329"/>
            <a:ext cx="5994776" cy="573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800" b="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HK Grotesk Light" panose="00000400000000000000" pitchFamily="50" charset="-18"/>
                <a:ea typeface="+mj-ea"/>
                <a:cs typeface="+mj-cs"/>
              </a:rPr>
              <a:t>Dziękuję za uwagę.</a:t>
            </a:r>
          </a:p>
        </p:txBody>
      </p:sp>
    </p:spTree>
    <p:extLst>
      <p:ext uri="{BB962C8B-B14F-4D97-AF65-F5344CB8AC3E}">
        <p14:creationId xmlns:p14="http://schemas.microsoft.com/office/powerpoint/2010/main" val="360668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77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87910CB-1687-4670-9337-538C0C7438ED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pl-PL" dirty="0"/>
              <a:t>GŁÓWNE ZAŁOŻENIA PROJEKTU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B3E59C-A7A8-41E6-BD3B-B2C79DD19CA9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pl-PL" dirty="0">
                <a:solidFill>
                  <a:srgbClr val="687682"/>
                </a:solidFill>
                <a:latin typeface="HK Grotesk SemiBold" panose="00000700000000000000" pitchFamily="50" charset="-18"/>
              </a:rPr>
              <a:t>„</a:t>
            </a:r>
            <a:r>
              <a:rPr lang="pl-PL" b="1" dirty="0" err="1">
                <a:solidFill>
                  <a:srgbClr val="687682"/>
                </a:solidFill>
                <a:latin typeface="HK Grotesk SemiBold" panose="00000700000000000000" pitchFamily="50" charset="-18"/>
              </a:rPr>
              <a:t>Cyberbezpieczeństwo</a:t>
            </a:r>
            <a:r>
              <a:rPr lang="pl-PL" b="1" dirty="0">
                <a:solidFill>
                  <a:srgbClr val="687682"/>
                </a:solidFill>
                <a:latin typeface="HK Grotesk SemiBold" panose="00000700000000000000" pitchFamily="50" charset="-18"/>
              </a:rPr>
              <a:t> dla gospodarki przyszłości</a:t>
            </a:r>
            <a:r>
              <a:rPr lang="pl-PL" dirty="0">
                <a:solidFill>
                  <a:srgbClr val="687682"/>
                </a:solidFill>
                <a:latin typeface="HK Grotesk SemiBold" panose="00000700000000000000" pitchFamily="50" charset="-18"/>
              </a:rPr>
              <a:t>”</a:t>
            </a:r>
            <a:br>
              <a:rPr lang="pl-PL" dirty="0"/>
            </a:br>
            <a:r>
              <a:rPr lang="pl-PL" dirty="0"/>
              <a:t>współfinansowanego przez Unię Europejską, Europejski Fundusz Społeczny, Program Operacyjny Wiedza Edukacja Rozwój</a:t>
            </a: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851E97E8-8AAF-409B-B71C-898C5A82E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10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Podstawowe informacje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dirty="0">
                <a:latin typeface="+mj-lt"/>
              </a:rPr>
              <a:t>INSTYTUCJA POŚREDNICZĄCA: NARODOWE CENTRUM BADAŃ I ROZWOJU</a:t>
            </a:r>
          </a:p>
          <a:p>
            <a:pPr algn="ctr">
              <a:spcBef>
                <a:spcPts val="0"/>
              </a:spcBef>
              <a:defRPr/>
            </a:pPr>
            <a:endParaRPr lang="pl-PL" sz="2400" dirty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dirty="0">
                <a:latin typeface="+mj-lt"/>
              </a:rPr>
              <a:t>Program Operacyjny Wiedza Edukacja Rozwój</a:t>
            </a:r>
          </a:p>
          <a:p>
            <a:pPr algn="ctr">
              <a:spcBef>
                <a:spcPts val="0"/>
              </a:spcBef>
              <a:defRPr/>
            </a:pPr>
            <a:endParaRPr lang="pl-PL" sz="2400" dirty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dirty="0">
                <a:latin typeface="+mj-lt"/>
              </a:rPr>
              <a:t>III. Szkolnictwo wyższe dla gospodarki i rozwoju</a:t>
            </a:r>
          </a:p>
          <a:p>
            <a:pPr algn="ctr">
              <a:spcBef>
                <a:spcPts val="0"/>
              </a:spcBef>
              <a:defRPr/>
            </a:pPr>
            <a:endParaRPr lang="pl-PL" sz="2400" dirty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dirty="0">
                <a:latin typeface="+mj-lt"/>
              </a:rPr>
              <a:t>3.5 Kompleksowe programy szkół wyższych</a:t>
            </a:r>
          </a:p>
          <a:p>
            <a:pPr algn="ctr">
              <a:spcBef>
                <a:spcPts val="0"/>
              </a:spcBef>
              <a:defRPr/>
            </a:pPr>
            <a:endParaRPr lang="pl-PL" sz="2400" dirty="0">
              <a:latin typeface="+mj-lt"/>
            </a:endParaRPr>
          </a:p>
          <a:p>
            <a:pPr algn="ctr">
              <a:spcBef>
                <a:spcPts val="0"/>
              </a:spcBef>
              <a:defRPr/>
            </a:pPr>
            <a:r>
              <a:rPr lang="pl-PL" sz="2400" dirty="0">
                <a:latin typeface="+mj-lt"/>
              </a:rPr>
              <a:t>Okres realizacji: 01.04.2019 – 31.03.2023</a:t>
            </a:r>
          </a:p>
          <a:p>
            <a:pPr algn="ctr">
              <a:spcBef>
                <a:spcPts val="0"/>
              </a:spcBef>
              <a:defRPr/>
            </a:pPr>
            <a:endParaRPr lang="pl-PL" sz="2400" dirty="0">
              <a:latin typeface="+mj-lt"/>
            </a:endParaRPr>
          </a:p>
          <a:p>
            <a:pPr algn="ctr">
              <a:spcBef>
                <a:spcPts val="0"/>
              </a:spcBef>
              <a:defRPr/>
            </a:pPr>
            <a:r>
              <a:rPr lang="pl-PL" sz="2400" dirty="0">
                <a:latin typeface="+mj-lt"/>
              </a:rPr>
              <a:t>Wartość projektu: 21 742 753,17zł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09238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Cel główny projektu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sz="3200" b="1" dirty="0">
                <a:latin typeface="+mj-lt"/>
              </a:rPr>
              <a:t>Celem głównym projektu</a:t>
            </a:r>
            <a:r>
              <a:rPr lang="pl-PL" sz="3200" dirty="0">
                <a:latin typeface="+mj-lt"/>
              </a:rPr>
              <a:t> jest wdrożenie zmian w zakresie zarządzania procesem kształcenia i podniesienia jakości nauczania przez Politechnikę Wrocławską w obszarze bezpieczeństwa cybernetycznego, które pozwoli efektywnie i w oparciu o wysoką jakość usług edukacyjnych, kształcić specjalistów w kluczowych dla rozwoju gospodarki i kraju zawodach.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454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Grupa docelowa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+mj-lt"/>
              </a:rPr>
              <a:t>Bezpośrednim wsparciem w ramach projektu zostanie objętych: </a:t>
            </a:r>
          </a:p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240</a:t>
            </a:r>
            <a:r>
              <a:rPr lang="pl-PL" sz="2400" dirty="0">
                <a:latin typeface="+mj-lt"/>
              </a:rPr>
              <a:t> studentów/</a:t>
            </a:r>
            <a:r>
              <a:rPr lang="pl-PL" sz="2400" dirty="0" err="1">
                <a:latin typeface="+mj-lt"/>
              </a:rPr>
              <a:t>ek</a:t>
            </a:r>
            <a:r>
              <a:rPr lang="pl-PL" sz="2400" dirty="0">
                <a:latin typeface="+mj-lt"/>
              </a:rPr>
              <a:t> którzy podejmą naukę na kierunku </a:t>
            </a:r>
            <a:r>
              <a:rPr lang="pl-PL" sz="2400" dirty="0" err="1">
                <a:latin typeface="+mj-lt"/>
              </a:rPr>
              <a:t>Cyberbezpieczeństwo</a:t>
            </a:r>
            <a:r>
              <a:rPr lang="pl-PL" sz="2400" dirty="0">
                <a:latin typeface="+mj-lt"/>
              </a:rPr>
              <a:t>,</a:t>
            </a:r>
          </a:p>
          <a:p>
            <a:pPr marL="0" indent="0">
              <a:buNone/>
            </a:pPr>
            <a:r>
              <a:rPr lang="pl-PL" sz="2400" dirty="0">
                <a:latin typeface="+mj-lt"/>
              </a:rPr>
              <a:t>z czego 180 studentów/</a:t>
            </a:r>
            <a:r>
              <a:rPr lang="pl-PL" sz="2400" dirty="0" err="1">
                <a:latin typeface="+mj-lt"/>
              </a:rPr>
              <a:t>ek</a:t>
            </a:r>
            <a:r>
              <a:rPr lang="pl-PL" sz="2400" dirty="0">
                <a:latin typeface="+mj-lt"/>
              </a:rPr>
              <a:t> odbędzie szkolenia podnoszące kompetencje a 100 studentów/</a:t>
            </a:r>
            <a:r>
              <a:rPr lang="pl-PL" sz="2400" dirty="0" err="1">
                <a:latin typeface="+mj-lt"/>
              </a:rPr>
              <a:t>ek</a:t>
            </a:r>
            <a:r>
              <a:rPr lang="pl-PL" sz="2400" dirty="0">
                <a:latin typeface="+mj-lt"/>
              </a:rPr>
              <a:t> odbędzie staże zawodowe. </a:t>
            </a:r>
          </a:p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217</a:t>
            </a:r>
            <a:r>
              <a:rPr lang="pl-PL" sz="2400" dirty="0">
                <a:latin typeface="+mj-lt"/>
              </a:rPr>
              <a:t> pracowników naukowo- dydaktycznych, którzy odbędą szkolenia podnoszące kompetencje dydaktyczne, </a:t>
            </a:r>
          </a:p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500</a:t>
            </a:r>
            <a:r>
              <a:rPr lang="pl-PL" sz="2400" dirty="0">
                <a:latin typeface="+mj-lt"/>
              </a:rPr>
              <a:t> pracowników kadry zarządzającej i administracyjnej Uczelni, którzy odbędą szkolenia  podnoszące kompetencje zarządcze.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200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Rodzaje wsparcia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 fontScale="92500"/>
          </a:bodyPr>
          <a:lstStyle/>
          <a:p>
            <a:r>
              <a:rPr lang="pl-PL" sz="2400" b="1" dirty="0">
                <a:latin typeface="+mj-lt"/>
              </a:rPr>
              <a:t>Moduł „Nowe Programy Kształcenia”</a:t>
            </a:r>
          </a:p>
          <a:p>
            <a:pPr lvl="1"/>
            <a:r>
              <a:rPr lang="pl-PL" sz="2000" dirty="0">
                <a:latin typeface="+mj-lt"/>
              </a:rPr>
              <a:t>Modernizacja specjalności </a:t>
            </a:r>
            <a:r>
              <a:rPr lang="pl-PL" sz="2000" dirty="0" err="1">
                <a:latin typeface="+mj-lt"/>
              </a:rPr>
              <a:t>Cyberbezpieczeństwo</a:t>
            </a:r>
            <a:r>
              <a:rPr lang="pl-PL" sz="2000" dirty="0">
                <a:latin typeface="+mj-lt"/>
              </a:rPr>
              <a:t>: Bezpieczeństwo danych i Bezpieczeństwo sieci teleinformatycznych,</a:t>
            </a:r>
          </a:p>
          <a:p>
            <a:pPr lvl="1"/>
            <a:r>
              <a:rPr lang="pl-PL" sz="2000" dirty="0">
                <a:latin typeface="+mj-lt"/>
              </a:rPr>
              <a:t>Utworzenie nowej specjalności : Bezpieczeństwo w energetyce,</a:t>
            </a:r>
          </a:p>
          <a:p>
            <a:pPr lvl="1"/>
            <a:r>
              <a:rPr lang="pl-PL" sz="2000" dirty="0">
                <a:latin typeface="+mj-lt"/>
              </a:rPr>
              <a:t>Uruchomienie studiów kształcenia na II stopniu CBE.</a:t>
            </a:r>
          </a:p>
          <a:p>
            <a:r>
              <a:rPr lang="pl-PL" sz="2400" b="1" dirty="0">
                <a:latin typeface="+mj-lt"/>
              </a:rPr>
              <a:t>Moduł „Programy Rozwoju Kompetencji”</a:t>
            </a:r>
          </a:p>
          <a:p>
            <a:pPr lvl="1"/>
            <a:r>
              <a:rPr lang="pl-PL" sz="2000" dirty="0">
                <a:latin typeface="+mj-lt"/>
              </a:rPr>
              <a:t>Realizacja kompleksowego programu rozwoju kompetencji zawodowych studentów,</a:t>
            </a:r>
          </a:p>
          <a:p>
            <a:pPr lvl="1"/>
            <a:r>
              <a:rPr lang="pl-PL" sz="2000" dirty="0">
                <a:latin typeface="+mj-lt"/>
              </a:rPr>
              <a:t>Podniesienie kompetencji pracowników W4 poprzez kursy stacjonarne oraz kursy on-line,</a:t>
            </a:r>
          </a:p>
          <a:p>
            <a:pPr marL="457200" lvl="1" indent="0">
              <a:buNone/>
            </a:pPr>
            <a:r>
              <a:rPr lang="pl-PL" sz="2000" dirty="0">
                <a:latin typeface="+mj-lt"/>
              </a:rPr>
              <a:t>szkolenia, warsztaty, spotkania z pracodawcami, wizyty studyjne oraz </a:t>
            </a:r>
            <a:r>
              <a:rPr lang="pl-PL" sz="2000" dirty="0" err="1">
                <a:latin typeface="+mj-lt"/>
              </a:rPr>
              <a:t>zajecia</a:t>
            </a:r>
            <a:r>
              <a:rPr lang="pl-PL" sz="2000" dirty="0">
                <a:latin typeface="+mj-lt"/>
              </a:rPr>
              <a:t> praktyczne z udziałem pracodawców. </a:t>
            </a:r>
          </a:p>
          <a:p>
            <a:r>
              <a:rPr lang="pl-PL" sz="2400" b="1" dirty="0">
                <a:latin typeface="+mj-lt"/>
              </a:rPr>
              <a:t>Moduł „Programy Stażowe”</a:t>
            </a:r>
          </a:p>
          <a:p>
            <a:pPr lvl="1"/>
            <a:r>
              <a:rPr lang="pl-PL" sz="2000" dirty="0">
                <a:latin typeface="+mj-lt"/>
              </a:rPr>
              <a:t>Program stażowy dla studentów w cenionych firmach, zwiększające konkurencyjność na rynku pracy oraz wspierające ich zatrudnienie poprzez odpowiednie przygotowanie zawodowe.</a:t>
            </a:r>
          </a:p>
        </p:txBody>
      </p:sp>
    </p:spTree>
    <p:extLst>
      <p:ext uri="{BB962C8B-B14F-4D97-AF65-F5344CB8AC3E}">
        <p14:creationId xmlns:p14="http://schemas.microsoft.com/office/powerpoint/2010/main" val="1216307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Rodzaje wsparcia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lvl="1"/>
            <a:r>
              <a:rPr lang="pl-PL" sz="2000" b="1" dirty="0"/>
              <a:t>Moduł „Zarządzanie w Instytucjach Szkolnictwa Wyższego”</a:t>
            </a:r>
          </a:p>
          <a:p>
            <a:pPr lvl="1"/>
            <a:r>
              <a:rPr lang="pl-PL" sz="2000" dirty="0">
                <a:latin typeface="+mj-lt"/>
              </a:rPr>
              <a:t>Realizacja szkoleń dla kadry kierowniczej i administracyjnej, w tym:</a:t>
            </a:r>
          </a:p>
          <a:p>
            <a:pPr lvl="2"/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Konsekwencje RODO dla działalności dydaktycznej uczelni dla 200 osób-wszystkie wydziały,</a:t>
            </a:r>
          </a:p>
          <a:p>
            <a:pPr lvl="2"/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Bezpieczeństwo cyfrowe w działalności dydaktycznej uczelni dla 200 osób –wszystkie wydziały,</a:t>
            </a:r>
          </a:p>
          <a:p>
            <a:pPr lvl="1"/>
            <a:r>
              <a:rPr lang="pl-PL" sz="2000" dirty="0">
                <a:latin typeface="+mj-lt"/>
              </a:rPr>
              <a:t>Wdrożenie multimedialnej i interaktywnej platformy szkoleniowo- edukacyjnej on-line </a:t>
            </a:r>
          </a:p>
          <a:p>
            <a:pPr lvl="2"/>
            <a:r>
              <a:rPr lang="pl-PL" sz="1600" dirty="0">
                <a:latin typeface="+mj-lt"/>
              </a:rPr>
              <a:t>Wsparcie informatycznych narzędzi zarzadzania uczelnią</a:t>
            </a:r>
          </a:p>
          <a:p>
            <a:pPr lvl="2"/>
            <a:r>
              <a:rPr lang="pl-PL" sz="1600" dirty="0">
                <a:latin typeface="+mj-lt"/>
              </a:rPr>
              <a:t>Tworzenie zasobów edukacyjnych</a:t>
            </a:r>
          </a:p>
          <a:p>
            <a:pPr lvl="2"/>
            <a:r>
              <a:rPr lang="pl-PL" sz="1600" dirty="0">
                <a:latin typeface="+mj-lt"/>
              </a:rPr>
              <a:t>Zarzadzanie informacjami</a:t>
            </a:r>
          </a:p>
          <a:p>
            <a:pPr lvl="2"/>
            <a:r>
              <a:rPr lang="pl-PL" sz="1600" dirty="0">
                <a:latin typeface="+mj-lt"/>
              </a:rPr>
              <a:t>System obsługi dydaktyki w chmurze </a:t>
            </a:r>
          </a:p>
          <a:p>
            <a:pPr lvl="2"/>
            <a:r>
              <a:rPr lang="pl-PL" sz="1600" dirty="0">
                <a:latin typeface="+mj-lt"/>
              </a:rPr>
              <a:t>Szkolenia</a:t>
            </a:r>
          </a:p>
          <a:p>
            <a:pPr lvl="2"/>
            <a:r>
              <a:rPr lang="pl-PL" sz="1600" dirty="0">
                <a:latin typeface="+mj-lt"/>
              </a:rPr>
              <a:t>Przygotowanie materiałów </a:t>
            </a:r>
          </a:p>
          <a:p>
            <a:pPr lvl="2"/>
            <a:r>
              <a:rPr lang="pl-PL" sz="1600" dirty="0">
                <a:latin typeface="+mj-lt"/>
              </a:rPr>
              <a:t>Migracja danych </a:t>
            </a:r>
          </a:p>
          <a:p>
            <a:pPr lvl="2"/>
            <a:r>
              <a:rPr lang="pl-PL" sz="1600" dirty="0">
                <a:latin typeface="+mj-lt"/>
              </a:rPr>
              <a:t>Uruchomienie  </a:t>
            </a:r>
          </a:p>
          <a:p>
            <a:pPr lvl="2"/>
            <a:endParaRPr lang="pl-PL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379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Cele szczegółowe po </a:t>
            </a:r>
            <a:r>
              <a:rPr lang="pl-PL" sz="2800" dirty="0" err="1"/>
              <a:t>wer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lvl="0"/>
            <a:r>
              <a:rPr lang="pl-PL" dirty="0">
                <a:latin typeface="+mj-lt"/>
              </a:rPr>
              <a:t>Podniesienie kompetencji osób uczestniczących w edukacji na poziomie wyższym, odpowiadających potrzebom gospodarki, rynku pracy i społeczeństwa.</a:t>
            </a:r>
          </a:p>
          <a:p>
            <a:pPr lvl="0"/>
            <a:r>
              <a:rPr lang="pl-PL" dirty="0">
                <a:latin typeface="+mj-lt"/>
              </a:rPr>
              <a:t>Poprawa dostępności międzynarodowych programów kształcenia dla osób uczestniczących w edukacji na poziomie wyższym z Polski oraz dla cudzoziemców. </a:t>
            </a:r>
          </a:p>
          <a:p>
            <a:pPr lvl="0"/>
            <a:r>
              <a:rPr lang="pl-PL" dirty="0">
                <a:latin typeface="+mj-lt"/>
              </a:rPr>
              <a:t>Wsparcie zmian organizacyjnych i podniesienie kompetencji kadr w systemie szkolnictwa wyższego. </a:t>
            </a:r>
          </a:p>
          <a:p>
            <a:pPr marL="914400" lvl="2" indent="0">
              <a:buNone/>
            </a:pPr>
            <a:endParaRPr lang="pl-PL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3520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Wskaźniki produktu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pl-PL" b="1" dirty="0">
                <a:latin typeface="+mj-lt"/>
              </a:rPr>
              <a:t>160 osób, które podniosły kompetencje w ramach działań uczelni, </a:t>
            </a:r>
            <a:endParaRPr lang="pl-PL" dirty="0">
              <a:latin typeface="+mj-lt"/>
            </a:endParaRPr>
          </a:p>
          <a:p>
            <a:pPr lvl="0"/>
            <a:r>
              <a:rPr lang="pl-PL" b="1" dirty="0">
                <a:latin typeface="+mj-lt"/>
              </a:rPr>
              <a:t>200 pracowników uczelni, którzy dzięki wsparciu podnieśli swoje kompetencje dydaktyczne,</a:t>
            </a:r>
            <a:endParaRPr lang="pl-PL" dirty="0">
              <a:latin typeface="+mj-lt"/>
            </a:endParaRPr>
          </a:p>
          <a:p>
            <a:pPr lvl="0"/>
            <a:r>
              <a:rPr lang="pl-PL" b="1" dirty="0">
                <a:latin typeface="+mj-lt"/>
              </a:rPr>
              <a:t>450 pracowników uczelni, którzy podnieśli swoje kompetencje zarządcze </a:t>
            </a:r>
            <a:endParaRPr lang="pl-PL" dirty="0">
              <a:latin typeface="+mj-lt"/>
            </a:endParaRPr>
          </a:p>
          <a:p>
            <a:pPr lvl="0"/>
            <a:r>
              <a:rPr lang="pl-PL" b="1" dirty="0">
                <a:latin typeface="+mj-lt"/>
              </a:rPr>
              <a:t>240 osób objętych wsparciem w ramach programów kształcenia,</a:t>
            </a:r>
            <a:endParaRPr lang="pl-PL" dirty="0">
              <a:latin typeface="+mj-lt"/>
            </a:endParaRPr>
          </a:p>
          <a:p>
            <a:pPr lvl="0"/>
            <a:r>
              <a:rPr lang="pl-PL" b="1" dirty="0">
                <a:latin typeface="+mj-lt"/>
              </a:rPr>
              <a:t>100 studentów uczestniczących w stażach,</a:t>
            </a:r>
            <a:endParaRPr lang="pl-PL" dirty="0">
              <a:latin typeface="+mj-lt"/>
            </a:endParaRPr>
          </a:p>
          <a:p>
            <a:pPr lvl="0"/>
            <a:r>
              <a:rPr lang="pl-PL" b="1" dirty="0">
                <a:latin typeface="+mj-lt"/>
              </a:rPr>
              <a:t>180 osób objętych wsparciem w zakresie podniesienia kompetencji w obszarze kluczowym dla gospodarki,</a:t>
            </a:r>
            <a:endParaRPr lang="pl-PL" dirty="0">
              <a:latin typeface="+mj-lt"/>
            </a:endParaRPr>
          </a:p>
          <a:p>
            <a:pPr lvl="0"/>
            <a:r>
              <a:rPr lang="pl-PL" b="1" dirty="0">
                <a:latin typeface="+mj-lt"/>
              </a:rPr>
              <a:t>6 wykładowców z zagranicy prowadzących moduł kształcenia.</a:t>
            </a:r>
            <a:endParaRPr lang="pl-PL" dirty="0">
              <a:latin typeface="+mj-lt"/>
            </a:endParaRPr>
          </a:p>
          <a:p>
            <a:pPr marL="914400" lvl="2" indent="0">
              <a:buNone/>
            </a:pPr>
            <a:endParaRPr lang="pl-PL" sz="1600" b="1" dirty="0">
              <a:latin typeface="+mj-lt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" t="11220" r="-595" b="13896"/>
          <a:stretch/>
        </p:blipFill>
        <p:spPr>
          <a:xfrm>
            <a:off x="2053389" y="6079958"/>
            <a:ext cx="8085221" cy="77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32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Główny wskaźnik rezultatu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>
          <a:xfrm>
            <a:off x="388954" y="1294414"/>
            <a:ext cx="11371246" cy="43180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3600" dirty="0">
              <a:latin typeface="+mj-lt"/>
            </a:endParaRPr>
          </a:p>
          <a:p>
            <a:pPr marL="0" indent="0" algn="just">
              <a:buNone/>
            </a:pPr>
            <a:r>
              <a:rPr lang="pl-PL" sz="3600" dirty="0">
                <a:latin typeface="+mj-lt"/>
              </a:rPr>
              <a:t>Odsetek objętych wsparciem EFS absolwentów uczelni, którzy kontynuowali kształcenie lub podjęli zatrudnienie w ciągu 6 m-</a:t>
            </a:r>
            <a:r>
              <a:rPr lang="pl-PL" sz="3600" dirty="0" err="1">
                <a:latin typeface="+mj-lt"/>
              </a:rPr>
              <a:t>cy</a:t>
            </a:r>
            <a:r>
              <a:rPr lang="pl-PL" sz="3600" dirty="0">
                <a:latin typeface="+mj-lt"/>
              </a:rPr>
              <a:t> od zakończenia kształcenia – </a:t>
            </a:r>
            <a:r>
              <a:rPr lang="pl-PL" sz="3600" b="1" dirty="0">
                <a:latin typeface="+mj-lt"/>
              </a:rPr>
              <a:t>20% uczestników projektu. </a:t>
            </a:r>
          </a:p>
        </p:txBody>
      </p:sp>
    </p:spTree>
    <p:extLst>
      <p:ext uri="{BB962C8B-B14F-4D97-AF65-F5344CB8AC3E}">
        <p14:creationId xmlns:p14="http://schemas.microsoft.com/office/powerpoint/2010/main" val="3321377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Struktura zarządzania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lvl="0" algn="just"/>
            <a:r>
              <a:rPr lang="pl-PL" b="1" dirty="0">
                <a:latin typeface="+mj-lt"/>
              </a:rPr>
              <a:t>Kierownik Projektu: </a:t>
            </a:r>
            <a:r>
              <a:rPr lang="pl-PL" sz="1800" b="1" dirty="0">
                <a:latin typeface="+mj-lt"/>
              </a:rPr>
              <a:t>prowadzi nadzór nad realizacją projektu, zgodnie z harmonogramem rzeczowo – finansowym, umową oraz wnioskiem o dofinansowanie. Do jego zadań należy stały monitoring celów, rezultatów i produktów, koordynacja ewaluacji, opracowywanie regulaminów, ustalanie terminów działań, odpowiedzialność za pomiar wskaźników.    </a:t>
            </a:r>
          </a:p>
          <a:p>
            <a:pPr lvl="0" algn="just"/>
            <a:r>
              <a:rPr lang="pl-PL" sz="1800" b="1" dirty="0">
                <a:latin typeface="+mj-lt"/>
              </a:rPr>
              <a:t>Koordynator merytoryczny: czuwa nad prawidłowym wykonaniem zadania, dbanie o osiąganie wskaźników,  monitorowanie budżetu zadania.</a:t>
            </a:r>
          </a:p>
          <a:p>
            <a:pPr lvl="0" algn="just"/>
            <a:r>
              <a:rPr lang="pl-PL" sz="1800" b="1" dirty="0">
                <a:latin typeface="+mj-lt"/>
              </a:rPr>
              <a:t>Asystent kierownika projektu: wspomaga kierownika projektu w rekrutacji, monitoringu i ewaluacji, logistyce działań, prowadzenie i archiwizacja dokumentacji. Odpowiada za sprawozdawczość, gromadzenie danych i raportowanie w SL2014, prowadzenie działań promocyjnych.</a:t>
            </a:r>
          </a:p>
          <a:p>
            <a:pPr lvl="0" algn="just"/>
            <a:r>
              <a:rPr lang="pl-PL" sz="1800" b="1" dirty="0">
                <a:latin typeface="+mj-lt"/>
              </a:rPr>
              <a:t>Specjalista ds. rozliczeń: odpowiada za rozliczenie projektu, sprawozdawczość finansową, przygotowanie wniosków o płatność, tworzenie wniosków zakupowych oraz opisywanie dok. finansowych.</a:t>
            </a:r>
          </a:p>
          <a:p>
            <a:pPr lvl="0" algn="just"/>
            <a:r>
              <a:rPr lang="pl-PL" sz="1800" b="1" dirty="0">
                <a:latin typeface="+mj-lt"/>
              </a:rPr>
              <a:t>Komitet Sterujący: jest organem doradczym w zakresie realizacji projektu w oparciu o rekomendacje kierownika projektu i koordynatora </a:t>
            </a:r>
            <a:r>
              <a:rPr lang="pl-PL" sz="1800" b="1" dirty="0" err="1">
                <a:latin typeface="+mj-lt"/>
              </a:rPr>
              <a:t>meryt</a:t>
            </a:r>
            <a:r>
              <a:rPr lang="pl-PL" sz="1800" b="1" dirty="0">
                <a:latin typeface="+mj-lt"/>
              </a:rPr>
              <a:t>. Prowadzi spotkania w projekcie raz na kwartał. </a:t>
            </a:r>
            <a:endParaRPr lang="pl-PL" sz="1800" dirty="0">
              <a:latin typeface="+mj-lt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4325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Prace zespołu projektowego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lvl="0"/>
            <a:r>
              <a:rPr lang="pl-PL" sz="2200" dirty="0">
                <a:latin typeface="+mj-lt"/>
              </a:rPr>
              <a:t>Zarządzanie ryzykiem w projekcie</a:t>
            </a:r>
          </a:p>
          <a:p>
            <a:pPr lvl="0"/>
            <a:r>
              <a:rPr lang="pl-PL" sz="2200" dirty="0">
                <a:latin typeface="+mj-lt"/>
              </a:rPr>
              <a:t>Zarządzanie zmianą w projekcie </a:t>
            </a:r>
          </a:p>
          <a:p>
            <a:pPr lvl="1"/>
            <a:r>
              <a:rPr lang="pl-PL" sz="2000" dirty="0">
                <a:latin typeface="+mj-lt"/>
              </a:rPr>
              <a:t>czuwanie nad zgodnością działań z zakresem projektu, identyfikacja zagadnień wykraczających poza zakres projektu</a:t>
            </a:r>
          </a:p>
          <a:p>
            <a:pPr lvl="1"/>
            <a:r>
              <a:rPr lang="pl-PL" sz="2000" dirty="0">
                <a:latin typeface="+mj-lt"/>
              </a:rPr>
              <a:t>weryfikowanie konsekwencji zmian zakresu projektu</a:t>
            </a:r>
          </a:p>
          <a:p>
            <a:pPr lvl="0"/>
            <a:r>
              <a:rPr lang="pl-PL" sz="2200" dirty="0">
                <a:latin typeface="+mj-lt"/>
              </a:rPr>
              <a:t>Zarządzanie dokumentacją projektu:</a:t>
            </a:r>
          </a:p>
          <a:p>
            <a:pPr lvl="1"/>
            <a:r>
              <a:rPr lang="pl-PL" sz="2000" dirty="0">
                <a:latin typeface="+mj-lt"/>
              </a:rPr>
              <a:t>przygotowanie wszelkich niezbędnych wzorów dokumentów dla poszczególnych modułów</a:t>
            </a:r>
          </a:p>
          <a:p>
            <a:pPr lvl="1"/>
            <a:r>
              <a:rPr lang="pl-PL" sz="2000" dirty="0">
                <a:latin typeface="+mj-lt"/>
              </a:rPr>
              <a:t>nadzór nad zgodnością dokumentacji projektowej z wytycznymi programowymi</a:t>
            </a:r>
          </a:p>
          <a:p>
            <a:r>
              <a:rPr lang="pl-PL" sz="2200" dirty="0">
                <a:latin typeface="+mj-lt"/>
              </a:rPr>
              <a:t>Obsługa systemu SL2014 w celu prawidłowej sprawozdawczości finansowej i rzeczowej projektu do </a:t>
            </a:r>
            <a:r>
              <a:rPr lang="pl-PL" sz="2200" dirty="0" err="1">
                <a:latin typeface="+mj-lt"/>
              </a:rPr>
              <a:t>NCBiR</a:t>
            </a:r>
            <a:r>
              <a:rPr lang="pl-PL" sz="2200" dirty="0">
                <a:latin typeface="+mj-lt"/>
              </a:rPr>
              <a:t> zgodnie z przyjętym harmonogramem.</a:t>
            </a:r>
          </a:p>
          <a:p>
            <a:r>
              <a:rPr lang="pl-PL" sz="2200" dirty="0">
                <a:latin typeface="+mj-lt"/>
              </a:rPr>
              <a:t>Okresowe raportowanie postępów prac do KS.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07264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Formalne rozpoczęcie projektu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4000" b="1" dirty="0">
              <a:latin typeface="+mj-lt"/>
            </a:endParaRPr>
          </a:p>
          <a:p>
            <a:pPr marL="0" indent="0" algn="ctr">
              <a:buNone/>
            </a:pPr>
            <a:endParaRPr lang="pl-PL" sz="4000" b="1" dirty="0">
              <a:latin typeface="+mj-lt"/>
            </a:endParaRPr>
          </a:p>
          <a:p>
            <a:pPr marL="0" indent="0" algn="ctr">
              <a:buNone/>
            </a:pPr>
            <a:r>
              <a:rPr lang="pl-PL" sz="4000" b="1" dirty="0">
                <a:latin typeface="+mj-lt"/>
              </a:rPr>
              <a:t>1 Kwietnia 2019 r. </a:t>
            </a:r>
          </a:p>
        </p:txBody>
      </p:sp>
    </p:spTree>
    <p:extLst>
      <p:ext uri="{BB962C8B-B14F-4D97-AF65-F5344CB8AC3E}">
        <p14:creationId xmlns:p14="http://schemas.microsoft.com/office/powerpoint/2010/main" val="739707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Gdzie szukać informacji?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>
          <a:xfrm>
            <a:off x="388954" y="1668026"/>
            <a:ext cx="11371246" cy="3944429"/>
          </a:xfrm>
        </p:spPr>
        <p:txBody>
          <a:bodyPr>
            <a:normAutofit/>
          </a:bodyPr>
          <a:lstStyle/>
          <a:p>
            <a:pPr algn="ctr"/>
            <a:r>
              <a:rPr lang="pl-PL" sz="3600" dirty="0">
                <a:latin typeface="+mj-lt"/>
              </a:rPr>
              <a:t>https://cyberbezpieczenstwo.pwr.edu.pl/</a:t>
            </a:r>
            <a:endParaRPr lang="pl-PL" sz="1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90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Dane kontaktowe           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dirty="0">
                <a:latin typeface="+mj-lt"/>
              </a:rPr>
              <a:t>BIURO PROJEKTU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latin typeface="+mj-lt"/>
              </a:rPr>
              <a:t>Wydział Elektroniki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latin typeface="+mj-lt"/>
              </a:rPr>
              <a:t>Katedra Telekomunikacji i Teleinformatyki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latin typeface="+mj-lt"/>
              </a:rPr>
              <a:t>ul. Janiszewskiego 9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dirty="0">
                <a:latin typeface="+mj-lt"/>
              </a:rPr>
              <a:t>Budynek C5 pokój 400</a:t>
            </a:r>
          </a:p>
          <a:p>
            <a:pPr marL="0" indent="0" algn="ctr">
              <a:buNone/>
            </a:pPr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817523"/>
              </p:ext>
            </p:extLst>
          </p:nvPr>
        </p:nvGraphicFramePr>
        <p:xfrm>
          <a:off x="838200" y="4001294"/>
          <a:ext cx="10515600" cy="11887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86764772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8540042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latin typeface="+mj-lt"/>
                        </a:rPr>
                        <a:t>Kierownik Projektu</a:t>
                      </a:r>
                      <a:r>
                        <a:rPr lang="pl-PL" dirty="0">
                          <a:latin typeface="+mj-lt"/>
                        </a:rPr>
                        <a:t>: </a:t>
                      </a:r>
                      <a:br>
                        <a:rPr lang="pl-PL" dirty="0">
                          <a:latin typeface="+mj-lt"/>
                        </a:rPr>
                      </a:br>
                      <a:r>
                        <a:rPr lang="pl-PL" dirty="0">
                          <a:latin typeface="+mj-lt"/>
                        </a:rPr>
                        <a:t>mgr. inż. Wojciech </a:t>
                      </a:r>
                      <a:r>
                        <a:rPr lang="pl-PL" dirty="0" err="1">
                          <a:latin typeface="+mj-lt"/>
                        </a:rPr>
                        <a:t>Drzewiński</a:t>
                      </a:r>
                      <a:endParaRPr lang="pl-PL" dirty="0">
                        <a:latin typeface="+mj-lt"/>
                      </a:endParaRPr>
                    </a:p>
                    <a:p>
                      <a:pPr algn="ctr"/>
                      <a:r>
                        <a:rPr lang="pl-PL" dirty="0">
                          <a:solidFill>
                            <a:srgbClr val="687682"/>
                          </a:solidFill>
                          <a:latin typeface="+mj-lt"/>
                        </a:rPr>
                        <a:t>wojciech.drzewinski@pwr.edu.pl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latin typeface="+mj-lt"/>
                        </a:rPr>
                        <a:t>Asystent Kierownika Projektu</a:t>
                      </a:r>
                    </a:p>
                    <a:p>
                      <a:pPr algn="ctr"/>
                      <a:r>
                        <a:rPr lang="pl-PL" dirty="0">
                          <a:latin typeface="+mj-lt"/>
                        </a:rPr>
                        <a:t>mgr Magda Bartoszewska </a:t>
                      </a:r>
                      <a:br>
                        <a:rPr lang="pl-PL" dirty="0">
                          <a:latin typeface="+mj-lt"/>
                        </a:rPr>
                      </a:br>
                      <a:r>
                        <a:rPr lang="pl-PL" dirty="0">
                          <a:latin typeface="+mj-lt"/>
                        </a:rPr>
                        <a:t>magda.bartoszewska@pwr.edu.pl</a:t>
                      </a:r>
                      <a:br>
                        <a:rPr lang="pl-PL" dirty="0">
                          <a:latin typeface="+mj-lt"/>
                        </a:rPr>
                      </a:br>
                      <a:r>
                        <a:rPr lang="pl-PL" dirty="0">
                          <a:solidFill>
                            <a:srgbClr val="687682"/>
                          </a:solidFill>
                          <a:latin typeface="+mj-lt"/>
                        </a:rPr>
                        <a:t>tel. 71 320 44 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398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89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BFAC49-A41A-47C3-B748-9B95E1450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9426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Cyberbezpieczeństwo  2.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ytuł">
      <a:majorFont>
        <a:latin typeface="HK Grotesk"/>
        <a:ea typeface=""/>
        <a:cs typeface=""/>
      </a:majorFont>
      <a:minorFont>
        <a:latin typeface="Calibri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830</Words>
  <Application>Microsoft Office PowerPoint</Application>
  <PresentationFormat>Panoramiczny</PresentationFormat>
  <Paragraphs>94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HK Grotesk</vt:lpstr>
      <vt:lpstr>HK Grotesk Light</vt:lpstr>
      <vt:lpstr>HK Grotesk SemiBold</vt:lpstr>
      <vt:lpstr>Motyw Cyberbezpieczeństwo  2.0</vt:lpstr>
      <vt:lpstr>Prezentacja programu PowerPoint</vt:lpstr>
      <vt:lpstr>Podstawowe informacje</vt:lpstr>
      <vt:lpstr>Cel główny projektu</vt:lpstr>
      <vt:lpstr>Grupa docelowa</vt:lpstr>
      <vt:lpstr>Rodzaje wsparcia</vt:lpstr>
      <vt:lpstr>Rodzaje wsparcia</vt:lpstr>
      <vt:lpstr>Cele szczegółowe po wer</vt:lpstr>
      <vt:lpstr>Wskaźniki produktu</vt:lpstr>
      <vt:lpstr>Główny wskaźnik rezultatu</vt:lpstr>
      <vt:lpstr>Struktura zarządzania</vt:lpstr>
      <vt:lpstr>Prace zespołu projektowego</vt:lpstr>
      <vt:lpstr>Formalne rozpoczęcie projektu</vt:lpstr>
      <vt:lpstr>Gdzie szukać informacji? </vt:lpstr>
      <vt:lpstr>Dane kontaktowe           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ZAŁOŻEŃ PROJEKTU</dc:title>
  <dc:creator>Magdalena Furmanek</dc:creator>
  <cp:lastModifiedBy>piotr wolowski</cp:lastModifiedBy>
  <cp:revision>53</cp:revision>
  <dcterms:created xsi:type="dcterms:W3CDTF">2018-05-08T13:20:24Z</dcterms:created>
  <dcterms:modified xsi:type="dcterms:W3CDTF">2021-10-26T08:28:47Z</dcterms:modified>
</cp:coreProperties>
</file>