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8" r:id="rId3"/>
    <p:sldId id="266" r:id="rId4"/>
    <p:sldId id="26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7099300" cy="10234613"/>
  <p:embeddedFontLst>
    <p:embeddedFont>
      <p:font typeface="HK Grotesk Light" charset="-18"/>
      <p:regular r:id="rId15"/>
    </p:embeddedFont>
    <p:embeddedFont>
      <p:font typeface="HK Grotesk" charset="-18"/>
      <p:regular r:id="rId16"/>
      <p:bold r:id="rId17"/>
      <p:italic r:id="rId18"/>
      <p:boldItalic r:id="rId19"/>
    </p:embeddedFont>
    <p:embeddedFont>
      <p:font typeface="HK Grotesk SemiBold" charset="-18"/>
      <p:bold r:id="rId20"/>
    </p:embeddedFont>
    <p:embeddedFont>
      <p:font typeface="Calibri" pitchFamily="34" charset="0"/>
      <p:regular r:id="rId21"/>
      <p:bold r:id="rId22"/>
      <p:italic r:id="rId23"/>
      <p:boldItalic r:id="rId24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7682"/>
    <a:srgbClr val="7B8B98"/>
    <a:srgbClr val="B9AB9A"/>
    <a:srgbClr val="BCAC9C"/>
    <a:srgbClr val="7F839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-54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984" y="12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59AC2-1C93-48F0-AAE9-9A3C6205B111}" type="datetimeFigureOut">
              <a:rPr lang="pl-PL" smtClean="0"/>
              <a:pPr/>
              <a:t>2021-04-23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2199F6-0FAE-4D44-9260-2F1C4816ABA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77915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7B044-461E-4C6A-9CDD-73CE747A2E1C}" type="datetimeFigureOut">
              <a:rPr lang="pl-PL" smtClean="0"/>
              <a:pPr/>
              <a:t>2021-04-23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15835-56C9-48BA-BBB1-7FFEEA8CA43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742117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 userDrawn="1"/>
        </p:nvSpPr>
        <p:spPr>
          <a:xfrm>
            <a:off x="1" y="4475745"/>
            <a:ext cx="4331363" cy="2382255"/>
          </a:xfrm>
          <a:prstGeom prst="rect">
            <a:avLst/>
          </a:prstGeom>
          <a:solidFill>
            <a:srgbClr val="687682"/>
          </a:solidFill>
          <a:ln>
            <a:solidFill>
              <a:srgbClr val="7F83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75747"/>
            <a:ext cx="4331368" cy="253968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13258" y="5539890"/>
            <a:ext cx="2382253" cy="253968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981" y="4997437"/>
            <a:ext cx="7793398" cy="600503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31364" y="4345228"/>
            <a:ext cx="7860633" cy="134466"/>
          </a:xfrm>
          <a:prstGeom prst="rect">
            <a:avLst/>
          </a:prstGeom>
        </p:spPr>
      </p:pic>
      <p:pic>
        <p:nvPicPr>
          <p:cNvPr id="22" name="Obraz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95" y="5269079"/>
            <a:ext cx="3553610" cy="917960"/>
          </a:xfrm>
          <a:prstGeom prst="rect">
            <a:avLst/>
          </a:prstGeom>
        </p:spPr>
      </p:pic>
      <p:pic>
        <p:nvPicPr>
          <p:cNvPr id="24" name="Obraz 2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4331362" cy="4475746"/>
          </a:xfrm>
          <a:prstGeom prst="rect">
            <a:avLst/>
          </a:prstGeom>
          <a:ln>
            <a:noFill/>
          </a:ln>
        </p:spPr>
      </p:pic>
      <p:sp>
        <p:nvSpPr>
          <p:cNvPr id="25" name="pole tekstowe 24"/>
          <p:cNvSpPr txBox="1"/>
          <p:nvPr userDrawn="1"/>
        </p:nvSpPr>
        <p:spPr>
          <a:xfrm>
            <a:off x="4585821" y="5728059"/>
            <a:ext cx="7405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Projekt współfinansowany ze środków Unii Europejskiej w ramach Europejskiego Funduszu Społecznego, Program Operacyjny Wiedza Edukacja Rozwój, </a:t>
            </a:r>
          </a:p>
          <a:p>
            <a:pPr algn="ctr"/>
            <a:r>
              <a:rPr lang="pl-PL" sz="900" dirty="0"/>
              <a:t>Priorytet III Szkolnictwo Wyższe dla gospodarki i rozwoju, Działanie 3.5 Kompleksowe programy szkół wyższych w ramach konkursu </a:t>
            </a:r>
          </a:p>
          <a:p>
            <a:pPr algn="ctr"/>
            <a:r>
              <a:rPr lang="pl-PL" sz="900" dirty="0"/>
              <a:t>nr POWR.03.05.00-IP.08-00-PZ3/18 na Zintegrowane Programy uczelni – Ścieżka III, nr umowy POWR.03.05.00-00-Z308/18-00 </a:t>
            </a:r>
          </a:p>
          <a:p>
            <a:pPr algn="ctr"/>
            <a:r>
              <a:rPr lang="pl-PL" sz="900" dirty="0"/>
              <a:t>Tytuł projektu: „</a:t>
            </a:r>
            <a:r>
              <a:rPr lang="pl-PL" sz="900" dirty="0" err="1"/>
              <a:t>Cyberbezpieczeństwo</a:t>
            </a:r>
            <a:r>
              <a:rPr lang="pl-PL" sz="900" dirty="0"/>
              <a:t> dla gospodarki przyszłości”</a:t>
            </a:r>
          </a:p>
        </p:txBody>
      </p:sp>
      <p:sp>
        <p:nvSpPr>
          <p:cNvPr id="26" name="pole tekstowe 25"/>
          <p:cNvSpPr txBox="1"/>
          <p:nvPr userDrawn="1"/>
        </p:nvSpPr>
        <p:spPr>
          <a:xfrm>
            <a:off x="4940968" y="3901086"/>
            <a:ext cx="850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687682"/>
                </a:solidFill>
                <a:latin typeface="HK Grotesk SemiBold" panose="00000700000000000000" pitchFamily="50" charset="-18"/>
              </a:rPr>
              <a:t>Autor: </a:t>
            </a:r>
            <a:endParaRPr lang="pl-PL" dirty="0">
              <a:solidFill>
                <a:srgbClr val="687682"/>
              </a:solidFill>
              <a:latin typeface="HK Grotesk SemiBold" panose="00000700000000000000" pitchFamily="50" charset="-18"/>
            </a:endParaRPr>
          </a:p>
        </p:txBody>
      </p:sp>
      <p:pic>
        <p:nvPicPr>
          <p:cNvPr id="29" name="Obraz 2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160726" y="2170639"/>
            <a:ext cx="4475746" cy="134466"/>
          </a:xfrm>
          <a:prstGeom prst="rect">
            <a:avLst/>
          </a:prstGeom>
        </p:spPr>
      </p:pic>
      <p:sp>
        <p:nvSpPr>
          <p:cNvPr id="30" name="Symbol zastępczy zawartości 2"/>
          <p:cNvSpPr>
            <a:spLocks noGrp="1"/>
          </p:cNvSpPr>
          <p:nvPr>
            <p:ph idx="14" hasCustomPrompt="1"/>
          </p:nvPr>
        </p:nvSpPr>
        <p:spPr>
          <a:xfrm>
            <a:off x="4940968" y="578209"/>
            <a:ext cx="6695023" cy="1769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pl-PL" sz="2800" dirty="0" smtClean="0">
                <a:latin typeface="HK Grotesk Light" panose="00000400000000000000" pitchFamily="50" charset="-18"/>
              </a:rPr>
              <a:t>TYTUŁ PREZENTACJI</a:t>
            </a:r>
            <a:br>
              <a:rPr lang="pl-PL" sz="2800" dirty="0" smtClean="0">
                <a:latin typeface="HK Grotesk Light" panose="00000400000000000000" pitchFamily="50" charset="-18"/>
              </a:rPr>
            </a:br>
            <a:r>
              <a:rPr lang="pl-PL" sz="2800" dirty="0" smtClean="0">
                <a:latin typeface="HK Grotesk Light" panose="00000400000000000000" pitchFamily="50" charset="-18"/>
              </a:rPr>
              <a:t>(</a:t>
            </a:r>
            <a:r>
              <a:rPr lang="pl-PL" sz="2800" dirty="0" err="1" smtClean="0">
                <a:latin typeface="HK Grotesk Light" panose="00000400000000000000" pitchFamily="50" charset="-18"/>
              </a:rPr>
              <a:t>Caps</a:t>
            </a:r>
            <a:r>
              <a:rPr lang="pl-PL" sz="2800" dirty="0" smtClean="0">
                <a:latin typeface="HK Grotesk Light" panose="00000400000000000000" pitchFamily="50" charset="-18"/>
              </a:rPr>
              <a:t> Lock)</a:t>
            </a:r>
            <a:endParaRPr lang="pl-PL" dirty="0"/>
          </a:p>
        </p:txBody>
      </p:sp>
      <p:sp>
        <p:nvSpPr>
          <p:cNvPr id="31" name="Symbol zastępczy zawartości 2"/>
          <p:cNvSpPr>
            <a:spLocks noGrp="1"/>
          </p:cNvSpPr>
          <p:nvPr>
            <p:ph idx="15" hasCustomPrompt="1"/>
          </p:nvPr>
        </p:nvSpPr>
        <p:spPr>
          <a:xfrm>
            <a:off x="4940968" y="2477723"/>
            <a:ext cx="6695023" cy="137759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5pPr>
          </a:lstStyle>
          <a:p>
            <a:pPr lvl="1"/>
            <a:r>
              <a:rPr lang="pl-PL" dirty="0" smtClean="0"/>
              <a:t>Kliknij aby dodać opis</a:t>
            </a:r>
          </a:p>
        </p:txBody>
      </p:sp>
      <p:pic>
        <p:nvPicPr>
          <p:cNvPr id="32" name="Obraz 3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160726" y="2166689"/>
            <a:ext cx="4475746" cy="134466"/>
          </a:xfrm>
          <a:prstGeom prst="rect">
            <a:avLst/>
          </a:prstGeom>
        </p:spPr>
      </p:pic>
      <p:sp>
        <p:nvSpPr>
          <p:cNvPr id="4" name="Tytuł 3"/>
          <p:cNvSpPr>
            <a:spLocks noGrp="1"/>
          </p:cNvSpPr>
          <p:nvPr>
            <p:ph type="title" hasCustomPrompt="1"/>
          </p:nvPr>
        </p:nvSpPr>
        <p:spPr>
          <a:xfrm>
            <a:off x="5689600" y="3931019"/>
            <a:ext cx="3213100" cy="414209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687682"/>
                </a:solidFill>
                <a:latin typeface="HK Grotesk SemiBold" panose="00000700000000000000" pitchFamily="50" charset="-18"/>
              </a:defRPr>
            </a:lvl1pPr>
          </a:lstStyle>
          <a:p>
            <a:r>
              <a:rPr lang="pl-PL" dirty="0" smtClean="0"/>
              <a:t>Jan Kowalski</a:t>
            </a:r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59933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yzontalny - podstaw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3152775" y="-2"/>
            <a:ext cx="9039223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3256124" y="125835"/>
            <a:ext cx="7975212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 smtClean="0"/>
              <a:t>Tytuł slajdu</a:t>
            </a:r>
            <a:br>
              <a:rPr lang="pl-PL" dirty="0" smtClean="0"/>
            </a:br>
            <a:r>
              <a:rPr lang="pl-PL" dirty="0" smtClean="0"/>
              <a:t>i opis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fld id="{DEBB6CC8-5BA7-4977-BCFA-306A1D974909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3152774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2881" y="315927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745" y="6364498"/>
            <a:ext cx="6404730" cy="493502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3957"/>
            <a:ext cx="12192000" cy="113987"/>
          </a:xfrm>
          <a:prstGeom prst="rect">
            <a:avLst/>
          </a:prstGeom>
        </p:spPr>
      </p:pic>
      <p:sp>
        <p:nvSpPr>
          <p:cNvPr id="17" name="Symbol zastępczy zawartości 2"/>
          <p:cNvSpPr>
            <a:spLocks noGrp="1"/>
          </p:cNvSpPr>
          <p:nvPr>
            <p:ph idx="13"/>
          </p:nvPr>
        </p:nvSpPr>
        <p:spPr>
          <a:xfrm>
            <a:off x="388954" y="1294414"/>
            <a:ext cx="11371246" cy="43180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3900750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yzontalny - dwie kolum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3152774" y="0"/>
            <a:ext cx="9039223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3256124" y="125835"/>
            <a:ext cx="7975212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 smtClean="0"/>
              <a:t>Tytuł slajdu</a:t>
            </a:r>
            <a:endParaRPr lang="pl-PL" dirty="0"/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3152774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2881" y="315927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745" y="6364498"/>
            <a:ext cx="6404730" cy="493502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3957"/>
            <a:ext cx="12192000" cy="113987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3314322" y="3509898"/>
            <a:ext cx="5408136" cy="159982"/>
          </a:xfrm>
          <a:prstGeom prst="rect">
            <a:avLst/>
          </a:prstGeom>
        </p:spPr>
      </p:pic>
      <p:sp>
        <p:nvSpPr>
          <p:cNvPr id="17" name="Symbol zastępczy zawartości 2"/>
          <p:cNvSpPr>
            <a:spLocks noGrp="1"/>
          </p:cNvSpPr>
          <p:nvPr>
            <p:ph idx="14"/>
          </p:nvPr>
        </p:nvSpPr>
        <p:spPr>
          <a:xfrm>
            <a:off x="331018" y="1296761"/>
            <a:ext cx="5389546" cy="45852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18" name="Symbol zastępczy zawartości 2"/>
          <p:cNvSpPr>
            <a:spLocks noGrp="1"/>
          </p:cNvSpPr>
          <p:nvPr>
            <p:ph idx="15"/>
          </p:nvPr>
        </p:nvSpPr>
        <p:spPr>
          <a:xfrm>
            <a:off x="6398029" y="1296761"/>
            <a:ext cx="5389546" cy="45852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20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fld id="{DEBB6CC8-5BA7-4977-BCFA-306A1D97490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3388284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yzontalny - konsp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3152774" y="0"/>
            <a:ext cx="9039223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3256124" y="125835"/>
            <a:ext cx="7973132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 smtClean="0"/>
              <a:t>Tytuł slajdu</a:t>
            </a:r>
            <a:endParaRPr lang="pl-PL" dirty="0"/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3152774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2881" y="315927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745" y="6364498"/>
            <a:ext cx="6404730" cy="493502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3957"/>
            <a:ext cx="12192000" cy="113987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3256" y="3485827"/>
            <a:ext cx="5408136" cy="208123"/>
          </a:xfrm>
          <a:prstGeom prst="rect">
            <a:avLst/>
          </a:prstGeom>
        </p:spPr>
      </p:pic>
      <p:sp>
        <p:nvSpPr>
          <p:cNvPr id="18" name="Symbol zastępczy zawartości 2"/>
          <p:cNvSpPr>
            <a:spLocks noGrp="1"/>
          </p:cNvSpPr>
          <p:nvPr>
            <p:ph idx="13"/>
          </p:nvPr>
        </p:nvSpPr>
        <p:spPr>
          <a:xfrm>
            <a:off x="213544" y="1296768"/>
            <a:ext cx="2675750" cy="4733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20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fld id="{DEBB6CC8-5BA7-4977-BCFA-306A1D97490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1948440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rtykalny - podstaw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3152774" y="0"/>
            <a:ext cx="9039223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3256124" y="125835"/>
            <a:ext cx="7975212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 smtClean="0"/>
              <a:t>Tytuł slajdu</a:t>
            </a:r>
            <a:endParaRPr lang="pl-PL" dirty="0"/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3152774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2881" y="315927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19173" y="3814916"/>
            <a:ext cx="5972184" cy="113987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38773"/>
            <a:ext cx="1109924" cy="3895307"/>
          </a:xfrm>
          <a:prstGeom prst="rect">
            <a:avLst/>
          </a:prstGeom>
        </p:spPr>
      </p:pic>
      <p:sp>
        <p:nvSpPr>
          <p:cNvPr id="19" name="Symbol zastępczy zawartości 2"/>
          <p:cNvSpPr>
            <a:spLocks noGrp="1"/>
          </p:cNvSpPr>
          <p:nvPr>
            <p:ph idx="13"/>
          </p:nvPr>
        </p:nvSpPr>
        <p:spPr>
          <a:xfrm>
            <a:off x="1556954" y="1248841"/>
            <a:ext cx="10139745" cy="5126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15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fld id="{DEBB6CC8-5BA7-4977-BCFA-306A1D97490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3467203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rtykalny - dwie kolum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3152774" y="0"/>
            <a:ext cx="9039223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3256124" y="125835"/>
            <a:ext cx="7975212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 smtClean="0"/>
              <a:t>Tytuł slajdu</a:t>
            </a:r>
            <a:endParaRPr lang="pl-PL" dirty="0"/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3152774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2881" y="315927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23" name="Obraz 2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14761" y="3810502"/>
            <a:ext cx="5972184" cy="122809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3586906" y="3783572"/>
            <a:ext cx="5972185" cy="176668"/>
          </a:xfrm>
          <a:prstGeom prst="rect">
            <a:avLst/>
          </a:prstGeom>
        </p:spPr>
      </p:pic>
      <p:pic>
        <p:nvPicPr>
          <p:cNvPr id="28" name="Obraz 2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38773"/>
            <a:ext cx="1109924" cy="3895307"/>
          </a:xfrm>
          <a:prstGeom prst="rect">
            <a:avLst/>
          </a:prstGeom>
        </p:spPr>
      </p:pic>
      <p:sp>
        <p:nvSpPr>
          <p:cNvPr id="16" name="Symbol zastępczy zawartości 2"/>
          <p:cNvSpPr>
            <a:spLocks noGrp="1"/>
          </p:cNvSpPr>
          <p:nvPr>
            <p:ph idx="13"/>
          </p:nvPr>
        </p:nvSpPr>
        <p:spPr>
          <a:xfrm>
            <a:off x="1420553" y="1296761"/>
            <a:ext cx="4909408" cy="53072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17" name="Symbol zastępczy zawartości 2"/>
          <p:cNvSpPr>
            <a:spLocks noGrp="1"/>
          </p:cNvSpPr>
          <p:nvPr>
            <p:ph idx="14"/>
          </p:nvPr>
        </p:nvSpPr>
        <p:spPr>
          <a:xfrm>
            <a:off x="7003853" y="1296761"/>
            <a:ext cx="4909408" cy="53072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18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fld id="{DEBB6CC8-5BA7-4977-BCFA-306A1D97490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750532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rtykalny - konsp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4256010" y="0"/>
            <a:ext cx="7935987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4464132" y="125835"/>
            <a:ext cx="6767204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 smtClean="0"/>
              <a:t>Tytuł slajdu</a:t>
            </a:r>
            <a:endParaRPr lang="pl-PL" dirty="0"/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4256006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86115" y="315928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73978" y="3767846"/>
            <a:ext cx="5972187" cy="208123"/>
          </a:xfrm>
          <a:prstGeom prst="rect">
            <a:avLst/>
          </a:prstGeom>
        </p:spPr>
      </p:pic>
      <p:sp>
        <p:nvSpPr>
          <p:cNvPr id="26" name="Symbol zastępczy zawartości 2"/>
          <p:cNvSpPr>
            <a:spLocks noGrp="1"/>
          </p:cNvSpPr>
          <p:nvPr>
            <p:ph idx="13"/>
          </p:nvPr>
        </p:nvSpPr>
        <p:spPr>
          <a:xfrm>
            <a:off x="1326292" y="1296761"/>
            <a:ext cx="2675750" cy="5335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27" name="Obraz 2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19173" y="3814916"/>
            <a:ext cx="5972184" cy="113987"/>
          </a:xfrm>
          <a:prstGeom prst="rect">
            <a:avLst/>
          </a:prstGeom>
        </p:spPr>
      </p:pic>
      <p:pic>
        <p:nvPicPr>
          <p:cNvPr id="28" name="Obraz 2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38773"/>
            <a:ext cx="1109924" cy="3895307"/>
          </a:xfrm>
          <a:prstGeom prst="rect">
            <a:avLst/>
          </a:prstGeom>
        </p:spPr>
      </p:pic>
      <p:sp>
        <p:nvSpPr>
          <p:cNvPr id="38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fld id="{DEBB6CC8-5BA7-4977-BCFA-306A1D97490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747440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/>
          <p:cNvSpPr/>
          <p:nvPr userDrawn="1"/>
        </p:nvSpPr>
        <p:spPr>
          <a:xfrm>
            <a:off x="0" y="2416441"/>
            <a:ext cx="12192000" cy="2438247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8" name="Obraz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1" y="4968675"/>
            <a:ext cx="11544299" cy="889520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4688"/>
            <a:ext cx="12192000" cy="113987"/>
          </a:xfrm>
          <a:prstGeom prst="rect">
            <a:avLst/>
          </a:prstGeom>
        </p:spPr>
      </p:pic>
      <p:pic>
        <p:nvPicPr>
          <p:cNvPr id="22" name="Obraz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559" y="442911"/>
            <a:ext cx="2858882" cy="1446849"/>
          </a:xfrm>
          <a:prstGeom prst="rect">
            <a:avLst/>
          </a:prstGeom>
        </p:spPr>
      </p:pic>
      <p:pic>
        <p:nvPicPr>
          <p:cNvPr id="26" name="Obraz 2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5859"/>
            <a:ext cx="12192000" cy="253966"/>
          </a:xfrm>
          <a:prstGeom prst="rect">
            <a:avLst/>
          </a:prstGeom>
        </p:spPr>
      </p:pic>
      <p:sp>
        <p:nvSpPr>
          <p:cNvPr id="27" name="pole tekstowe 26"/>
          <p:cNvSpPr txBox="1"/>
          <p:nvPr userDrawn="1"/>
        </p:nvSpPr>
        <p:spPr>
          <a:xfrm>
            <a:off x="603623" y="5915039"/>
            <a:ext cx="1074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/>
              <a:t>Projekt współfinansowany ze środków Unii Europejskiej w ramach Europejskiego Funduszu Społecznego, Program Operacyjny Wiedza Edukacja Rozwój, </a:t>
            </a:r>
          </a:p>
          <a:p>
            <a:pPr algn="ctr"/>
            <a:r>
              <a:rPr lang="pl-PL" sz="1200" dirty="0"/>
              <a:t>Priorytet III Szkolnictwo Wyższe dla gospodarki i rozwoju, Działanie 3.5 Kompleksowe programy szkół wyższych w ramach konkursu </a:t>
            </a:r>
          </a:p>
          <a:p>
            <a:pPr algn="ctr"/>
            <a:r>
              <a:rPr lang="pl-PL" sz="1200" dirty="0"/>
              <a:t>nr POWR.03.05.00-IP.08-00-PZ3/18 na Zintegrowane Programy uczelni – Ścieżka III, nr umowy POWR.03.05.00-00-Z308/18-00 </a:t>
            </a:r>
          </a:p>
          <a:p>
            <a:pPr algn="ctr"/>
            <a:r>
              <a:rPr lang="pl-PL" sz="1200" dirty="0"/>
              <a:t>Tytuł projektu: „</a:t>
            </a:r>
            <a:r>
              <a:rPr lang="pl-PL" sz="1200" dirty="0" err="1"/>
              <a:t>Cyberbezpieczeństwo</a:t>
            </a:r>
            <a:r>
              <a:rPr lang="pl-PL" sz="1200" dirty="0"/>
              <a:t> dla gospodarki przyszłości”</a:t>
            </a:r>
          </a:p>
        </p:txBody>
      </p:sp>
      <p:sp>
        <p:nvSpPr>
          <p:cNvPr id="34" name="Tytuł 3"/>
          <p:cNvSpPr>
            <a:spLocks noGrp="1"/>
          </p:cNvSpPr>
          <p:nvPr>
            <p:ph type="title" hasCustomPrompt="1"/>
          </p:nvPr>
        </p:nvSpPr>
        <p:spPr>
          <a:xfrm>
            <a:off x="5975722" y="3340729"/>
            <a:ext cx="3714377" cy="128932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800" b="0">
                <a:solidFill>
                  <a:schemeClr val="bg1">
                    <a:lumMod val="95000"/>
                  </a:schemeClr>
                </a:solidFill>
                <a:latin typeface="HK Grotesk Light" panose="00000400000000000000" pitchFamily="50" charset="-18"/>
              </a:defRPr>
            </a:lvl1pPr>
          </a:lstStyle>
          <a:p>
            <a:r>
              <a:rPr lang="pl-PL" dirty="0" smtClean="0"/>
              <a:t>Jan Kowalski</a:t>
            </a:r>
            <a:br>
              <a:rPr lang="pl-PL" dirty="0" smtClean="0"/>
            </a:br>
            <a:r>
              <a:rPr lang="pl-PL" dirty="0" smtClean="0"/>
              <a:t>j.kowalski(at)pwr.edu.pl</a:t>
            </a:r>
            <a:br>
              <a:rPr lang="pl-PL" dirty="0" smtClean="0"/>
            </a:br>
            <a:r>
              <a:rPr lang="pl-PL" dirty="0" smtClean="0"/>
              <a:t>71 </a:t>
            </a:r>
            <a:endParaRPr lang="pl-PL" dirty="0"/>
          </a:p>
        </p:txBody>
      </p:sp>
      <p:sp>
        <p:nvSpPr>
          <p:cNvPr id="35" name="Tytuł 3"/>
          <p:cNvSpPr txBox="1">
            <a:spLocks/>
          </p:cNvSpPr>
          <p:nvPr userDrawn="1"/>
        </p:nvSpPr>
        <p:spPr>
          <a:xfrm>
            <a:off x="2261345" y="3340729"/>
            <a:ext cx="3714377" cy="12893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pl-PL" dirty="0" smtClean="0">
                <a:latin typeface="HK Grotesk Light" panose="00000400000000000000" pitchFamily="50" charset="-18"/>
              </a:rPr>
              <a:t>AUTOR:</a:t>
            </a:r>
          </a:p>
          <a:p>
            <a:pPr algn="r">
              <a:lnSpc>
                <a:spcPct val="150000"/>
              </a:lnSpc>
            </a:pPr>
            <a:r>
              <a:rPr lang="pl-PL" dirty="0" smtClean="0">
                <a:latin typeface="HK Grotesk Light" panose="00000400000000000000" pitchFamily="50" charset="-18"/>
              </a:rPr>
              <a:t>E-MAIL:</a:t>
            </a:r>
          </a:p>
          <a:p>
            <a:pPr algn="r">
              <a:lnSpc>
                <a:spcPct val="150000"/>
              </a:lnSpc>
            </a:pPr>
            <a:r>
              <a:rPr lang="pl-PL" dirty="0" smtClean="0">
                <a:latin typeface="HK Grotesk Light" panose="00000400000000000000" pitchFamily="50" charset="-18"/>
              </a:rPr>
              <a:t>TEL.:</a:t>
            </a:r>
            <a:endParaRPr lang="pl-PL" dirty="0">
              <a:latin typeface="HK Grotesk Light" panose="00000400000000000000" pitchFamily="50" charset="-18"/>
            </a:endParaRPr>
          </a:p>
        </p:txBody>
      </p:sp>
      <p:sp>
        <p:nvSpPr>
          <p:cNvPr id="36" name="Tytuł 3"/>
          <p:cNvSpPr txBox="1">
            <a:spLocks/>
          </p:cNvSpPr>
          <p:nvPr userDrawn="1"/>
        </p:nvSpPr>
        <p:spPr>
          <a:xfrm>
            <a:off x="3098612" y="2541329"/>
            <a:ext cx="5994776" cy="5732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1800" b="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400" dirty="0" smtClean="0">
                <a:latin typeface="HK Grotesk Light" panose="00000400000000000000" pitchFamily="50" charset="-18"/>
              </a:rPr>
              <a:t>Dziękuję za uwagę.</a:t>
            </a:r>
            <a:endParaRPr lang="pl-PL" sz="2400" dirty="0">
              <a:latin typeface="HK Grotesk Light" panose="00000400000000000000" pitchFamily="50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8450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7048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50" r:id="rId2"/>
    <p:sldLayoutId id="2147483661" r:id="rId3"/>
    <p:sldLayoutId id="2147483667" r:id="rId4"/>
    <p:sldLayoutId id="2147483660" r:id="rId5"/>
    <p:sldLayoutId id="2147483662" r:id="rId6"/>
    <p:sldLayoutId id="2147483666" r:id="rId7"/>
    <p:sldLayoutId id="2147483663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Dorota.Taraszewska-Zalipska@pwr.edu.p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yberbezpieczenstwo.pwr.edu.pl/" TargetMode="External"/><Relationship Id="rId2" Type="http://schemas.openxmlformats.org/officeDocument/2006/relationships/hyperlink" Target="mailto:Dorota.Taraszewska-Zalipska@pwr.edu.p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pl-PL" dirty="0" smtClean="0"/>
              <a:t>Zasady rekrutacji i odbywania staży zawodowych w dziedzinie </a:t>
            </a:r>
            <a:r>
              <a:rPr lang="pl-PL" dirty="0" err="1" smtClean="0"/>
              <a:t>cyberbezpieczeństwa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pl-PL" sz="1600" dirty="0" smtClean="0"/>
              <a:t>Dla studentów Wydziału Elektroniki Politechniki Wrocławskiej, kierunek </a:t>
            </a:r>
            <a:r>
              <a:rPr lang="pl-PL" sz="1600" dirty="0" err="1" smtClean="0"/>
              <a:t>Cyberbezpieczeństwo</a:t>
            </a:r>
            <a:endParaRPr lang="pl-PL" sz="1600" dirty="0" smtClean="0"/>
          </a:p>
          <a:p>
            <a:r>
              <a:rPr lang="pl-PL" sz="1600" dirty="0" smtClean="0"/>
              <a:t>23 </a:t>
            </a:r>
            <a:r>
              <a:rPr lang="pl-PL" sz="1600" dirty="0" smtClean="0"/>
              <a:t>kwietnia 2021 r.</a:t>
            </a:r>
            <a:endParaRPr lang="pl-PL" sz="1600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5760721" y="3944082"/>
            <a:ext cx="6062979" cy="1148618"/>
          </a:xfrm>
        </p:spPr>
        <p:txBody>
          <a:bodyPr/>
          <a:lstStyle/>
          <a:p>
            <a:r>
              <a:rPr lang="pl-PL" dirty="0" smtClean="0"/>
              <a:t>Dorota </a:t>
            </a:r>
            <a:r>
              <a:rPr lang="pl-PL" dirty="0" err="1" smtClean="0"/>
              <a:t>Taraszewska-Zalipska</a:t>
            </a:r>
            <a:r>
              <a:rPr lang="pl-PL" dirty="0" smtClean="0"/>
              <a:t>, </a:t>
            </a:r>
            <a:br>
              <a:rPr lang="pl-PL" dirty="0" smtClean="0"/>
            </a:br>
            <a:r>
              <a:rPr lang="pl-PL" dirty="0" smtClean="0"/>
              <a:t>koordynator ds. staży w projekcie </a:t>
            </a:r>
            <a:br>
              <a:rPr lang="pl-PL" dirty="0" smtClean="0"/>
            </a:br>
            <a:r>
              <a:rPr lang="pl-PL" dirty="0" smtClean="0"/>
              <a:t>„</a:t>
            </a:r>
            <a:r>
              <a:rPr lang="pl-PL" dirty="0" err="1" smtClean="0"/>
              <a:t>Cyberbezpieczeństwo</a:t>
            </a:r>
            <a:r>
              <a:rPr lang="pl-PL" dirty="0" smtClean="0"/>
              <a:t> dla gospodarki przyszłości”</a:t>
            </a:r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245267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4000" dirty="0" smtClean="0"/>
              <a:t>Na początek </a:t>
            </a:r>
            <a:r>
              <a:rPr lang="pl-PL" sz="4000" dirty="0" smtClean="0">
                <a:sym typeface="Wingdings" pitchFamily="2" charset="2"/>
              </a:rPr>
              <a:t></a:t>
            </a:r>
            <a:endParaRPr lang="pl-PL" sz="40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B6CC8-5BA7-4977-BCFA-306A1D974909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3"/>
          </p:nvPr>
        </p:nvSpPr>
        <p:spPr>
          <a:xfrm>
            <a:off x="388954" y="1294415"/>
            <a:ext cx="11371246" cy="3125186"/>
          </a:xfrm>
        </p:spPr>
        <p:txBody>
          <a:bodyPr/>
          <a:lstStyle/>
          <a:p>
            <a:r>
              <a:rPr lang="pl-PL" dirty="0" smtClean="0"/>
              <a:t>Na stronie </a:t>
            </a:r>
            <a:r>
              <a:rPr lang="pl-PL" b="1" dirty="0" err="1" smtClean="0"/>
              <a:t>cyberbezpieczenstwo.pwr.edu.pl</a:t>
            </a:r>
            <a:r>
              <a:rPr lang="pl-PL" dirty="0" smtClean="0"/>
              <a:t> zamieszczone są aktualne dokumenty dotyczące staży: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Regulamin rekrutacji i udziału w zadaniu stażowym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Formularz rekrutacyjny </a:t>
            </a:r>
            <a:r>
              <a:rPr lang="pl-PL" dirty="0" smtClean="0"/>
              <a:t>dla studentów </a:t>
            </a:r>
            <a:r>
              <a:rPr lang="pl-PL" dirty="0" smtClean="0"/>
              <a:t>na staż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Umowa trójstronna </a:t>
            </a:r>
          </a:p>
          <a:p>
            <a:endParaRPr lang="pl-PL" dirty="0" smtClean="0"/>
          </a:p>
          <a:p>
            <a:r>
              <a:rPr lang="pl-PL" dirty="0" smtClean="0"/>
              <a:t>Proszę o zapoznanie się z powyższymi dokumentami. </a:t>
            </a:r>
          </a:p>
          <a:p>
            <a:endParaRPr lang="pl-PL" dirty="0" smtClean="0"/>
          </a:p>
          <a:p>
            <a:r>
              <a:rPr lang="pl-PL" dirty="0" smtClean="0"/>
              <a:t>Łączna liczba </a:t>
            </a:r>
            <a:r>
              <a:rPr lang="pl-PL" dirty="0" smtClean="0"/>
              <a:t>staży w ramach projektu </a:t>
            </a:r>
            <a:r>
              <a:rPr lang="pl-PL" i="1" dirty="0" err="1" smtClean="0"/>
              <a:t>Cyberbezpieczeństwo</a:t>
            </a:r>
            <a:r>
              <a:rPr lang="pl-PL" i="1" dirty="0" smtClean="0"/>
              <a:t> dla gospodarki przyszłości</a:t>
            </a:r>
            <a:r>
              <a:rPr lang="pl-PL" dirty="0" smtClean="0"/>
              <a:t> (do 31 marca 2021 roku) wynosi 100.</a:t>
            </a:r>
            <a:endParaRPr lang="pl-PL" dirty="0" smtClean="0"/>
          </a:p>
          <a:p>
            <a:endParaRPr lang="pl-PL" dirty="0" smtClean="0"/>
          </a:p>
          <a:p>
            <a:endParaRPr lang="pl-PL" b="1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56124" y="125835"/>
            <a:ext cx="8427876" cy="636165"/>
          </a:xfrm>
        </p:spPr>
        <p:txBody>
          <a:bodyPr>
            <a:noAutofit/>
          </a:bodyPr>
          <a:lstStyle/>
          <a:p>
            <a:r>
              <a:rPr lang="pl-PL" sz="3200" dirty="0" smtClean="0"/>
              <a:t>Oferty Pracodawców w obecnym naborze</a:t>
            </a:r>
            <a:endParaRPr lang="pl-PL" sz="32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B6CC8-5BA7-4977-BCFA-306A1D974909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3"/>
          </p:nvPr>
        </p:nvSpPr>
        <p:spPr>
          <a:xfrm>
            <a:off x="490554" y="1294414"/>
            <a:ext cx="11371246" cy="4318041"/>
          </a:xfrm>
        </p:spPr>
        <p:txBody>
          <a:bodyPr/>
          <a:lstStyle/>
          <a:p>
            <a:r>
              <a:rPr lang="pl-PL" dirty="0" smtClean="0"/>
              <a:t>Swoje oferty stażowe zgłosiły i zaprezentowały firmy:</a:t>
            </a:r>
            <a:endParaRPr lang="pl-PL" dirty="0"/>
          </a:p>
        </p:txBody>
      </p:sp>
      <p:sp>
        <p:nvSpPr>
          <p:cNvPr id="5" name="Symbol zastępczy zawartości 3"/>
          <p:cNvSpPr txBox="1">
            <a:spLocks/>
          </p:cNvSpPr>
          <p:nvPr/>
        </p:nvSpPr>
        <p:spPr>
          <a:xfrm>
            <a:off x="338154" y="1319815"/>
            <a:ext cx="11409346" cy="398878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K Grotesk Light" panose="00000400000000000000" pitchFamily="50" charset="-18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l-PL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K Grotesk Light" panose="00000400000000000000" pitchFamily="50" charset="-18"/>
                <a:ea typeface="+mn-ea"/>
                <a:cs typeface="+mn-cs"/>
              </a:rPr>
              <a:t>MPWiK</a:t>
            </a:r>
            <a:r>
              <a:rPr kumimoji="0" lang="pl-PL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K Grotesk Light" panose="00000400000000000000" pitchFamily="50" charset="-18"/>
                <a:ea typeface="+mn-ea"/>
                <a:cs typeface="+mn-cs"/>
              </a:rPr>
              <a:t> z Wrocławia (2-3 miejsca stażowe)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pl-PL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rPr>
              <a:t>Perceptus</a:t>
            </a:r>
            <a:r>
              <a:rPr lang="pl-P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rPr>
              <a:t> z Nowego Kisielina (2-3 </a:t>
            </a:r>
            <a:r>
              <a:rPr lang="pl-PL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rPr>
              <a:t>m.s</a:t>
            </a:r>
            <a:r>
              <a:rPr lang="pl-PL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rPr>
              <a:t>.)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l-PL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K Grotesk Light" panose="00000400000000000000" pitchFamily="50" charset="-18"/>
                <a:ea typeface="+mn-ea"/>
                <a:cs typeface="+mn-cs"/>
              </a:rPr>
              <a:t>ZF (d.</a:t>
            </a:r>
            <a:r>
              <a:rPr kumimoji="0" lang="pl-PL" sz="280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K Grotesk Light" panose="00000400000000000000" pitchFamily="50" charset="-18"/>
                <a:ea typeface="+mn-ea"/>
                <a:cs typeface="+mn-cs"/>
              </a:rPr>
              <a:t> WABCO) z Częstochowy/Wrocławia (do 20 </a:t>
            </a:r>
            <a:r>
              <a:rPr kumimoji="0" lang="pl-PL" sz="280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K Grotesk Light" panose="00000400000000000000" pitchFamily="50" charset="-18"/>
                <a:ea typeface="+mn-ea"/>
                <a:cs typeface="+mn-cs"/>
              </a:rPr>
              <a:t>m.s</a:t>
            </a:r>
            <a:r>
              <a:rPr kumimoji="0" lang="pl-PL" sz="280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K Grotesk Light" panose="00000400000000000000" pitchFamily="50" charset="-18"/>
                <a:ea typeface="+mn-ea"/>
                <a:cs typeface="+mn-cs"/>
              </a:rPr>
              <a:t>.)</a:t>
            </a:r>
            <a:endParaRPr kumimoji="0" lang="pl-PL" sz="28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K Grotesk Light" panose="00000400000000000000" pitchFamily="50" charset="-18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l-PL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K Grotesk Light" panose="00000400000000000000" pitchFamily="50" charset="-18"/>
                <a:ea typeface="+mn-ea"/>
                <a:cs typeface="+mn-cs"/>
              </a:rPr>
              <a:t>IDENTT z Wrocławia (do 4 </a:t>
            </a:r>
            <a:r>
              <a:rPr kumimoji="0" lang="pl-PL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K Grotesk Light" panose="00000400000000000000" pitchFamily="50" charset="-18"/>
                <a:ea typeface="+mn-ea"/>
                <a:cs typeface="+mn-cs"/>
              </a:rPr>
              <a:t>m.s</a:t>
            </a:r>
            <a:r>
              <a:rPr kumimoji="0" lang="pl-PL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K Grotesk Light" panose="00000400000000000000" pitchFamily="50" charset="-18"/>
                <a:ea typeface="+mn-ea"/>
                <a:cs typeface="+mn-cs"/>
              </a:rPr>
              <a:t>.)</a:t>
            </a:r>
            <a:endParaRPr kumimoji="0" lang="pl-PL" sz="28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K Grotesk Light" panose="00000400000000000000" pitchFamily="50" charset="-18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l-PL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K Grotesk Light" panose="00000400000000000000" pitchFamily="50" charset="-18"/>
                <a:ea typeface="+mn-ea"/>
                <a:cs typeface="+mn-cs"/>
              </a:rPr>
              <a:t>Nokia – PL/Wrocław (5 </a:t>
            </a:r>
            <a:r>
              <a:rPr kumimoji="0" lang="pl-PL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K Grotesk Light" panose="00000400000000000000" pitchFamily="50" charset="-18"/>
                <a:ea typeface="+mn-ea"/>
                <a:cs typeface="+mn-cs"/>
              </a:rPr>
              <a:t>m.s</a:t>
            </a:r>
            <a:r>
              <a:rPr kumimoji="0" lang="pl-PL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K Grotesk Light" panose="00000400000000000000" pitchFamily="50" charset="-18"/>
                <a:ea typeface="+mn-ea"/>
                <a:cs typeface="+mn-cs"/>
              </a:rPr>
              <a:t>.)</a:t>
            </a:r>
            <a:endParaRPr kumimoji="0" lang="pl-PL" sz="28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K Grotesk Light" panose="00000400000000000000" pitchFamily="50" charset="-18"/>
              <a:ea typeface="+mn-ea"/>
              <a:cs typeface="+mn-cs"/>
            </a:endParaRP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/>
            </a:pPr>
            <a:r>
              <a:rPr kumimoji="0" lang="pl-PL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K Grotesk Light" panose="00000400000000000000" pitchFamily="50" charset="-18"/>
                <a:ea typeface="+mn-ea"/>
                <a:cs typeface="+mn-cs"/>
              </a:rPr>
              <a:t>Comtegra</a:t>
            </a:r>
            <a:r>
              <a:rPr kumimoji="0" lang="pl-PL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K Grotesk Light" panose="00000400000000000000" pitchFamily="50" charset="-18"/>
                <a:ea typeface="+mn-ea"/>
                <a:cs typeface="+mn-cs"/>
              </a:rPr>
              <a:t> z Warszawy (2 </a:t>
            </a:r>
            <a:r>
              <a:rPr kumimoji="0" lang="pl-PL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K Grotesk Light" panose="00000400000000000000" pitchFamily="50" charset="-18"/>
                <a:ea typeface="+mn-ea"/>
                <a:cs typeface="+mn-cs"/>
              </a:rPr>
              <a:t>m.s</a:t>
            </a:r>
            <a:r>
              <a:rPr kumimoji="0" lang="pl-PL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K Grotesk Light" panose="00000400000000000000" pitchFamily="50" charset="-18"/>
                <a:ea typeface="+mn-ea"/>
                <a:cs typeface="+mn-cs"/>
              </a:rPr>
              <a:t>.)</a:t>
            </a:r>
            <a:endParaRPr lang="pl-PL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HK Grotesk Light" panose="00000400000000000000" pitchFamily="50" charset="-18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HK Grotesk Light" panose="00000400000000000000" pitchFamily="50" charset="-18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endParaRPr lang="pl-PL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HK Grotesk Light" panose="00000400000000000000" pitchFamily="50" charset="-1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4000" dirty="0" smtClean="0"/>
              <a:t>Nabór na staże - termin</a:t>
            </a:r>
            <a:endParaRPr lang="pl-PL" sz="40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B6CC8-5BA7-4977-BCFA-306A1D974909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pl-PL" b="1" dirty="0" smtClean="0"/>
              <a:t>Pierwszy termin naboru na </a:t>
            </a:r>
            <a:r>
              <a:rPr lang="pl-PL" b="1" dirty="0" smtClean="0"/>
              <a:t>staże </a:t>
            </a:r>
            <a:r>
              <a:rPr lang="pl-PL" b="1" u="sng" dirty="0" smtClean="0"/>
              <a:t>do wszystkich wymienionych pracodawców upływa we </a:t>
            </a:r>
            <a:r>
              <a:rPr lang="pl-PL" b="1" u="sng" dirty="0" smtClean="0"/>
              <a:t>wtorek 27 kwietnia o godz. 12.</a:t>
            </a:r>
            <a:r>
              <a:rPr lang="pl-PL" u="sng" dirty="0" smtClean="0"/>
              <a:t> </a:t>
            </a:r>
            <a:endParaRPr lang="pl-PL" u="sng" dirty="0" smtClean="0"/>
          </a:p>
          <a:p>
            <a:endParaRPr lang="pl-PL" dirty="0" smtClean="0"/>
          </a:p>
          <a:p>
            <a:r>
              <a:rPr lang="pl-PL" dirty="0" smtClean="0"/>
              <a:t>Do tego czasu należy przesłać </a:t>
            </a:r>
            <a:r>
              <a:rPr lang="pl-PL" b="1" dirty="0" err="1" smtClean="0">
                <a:solidFill>
                  <a:srgbClr val="C00000"/>
                </a:solidFill>
              </a:rPr>
              <a:t>skan</a:t>
            </a:r>
            <a:r>
              <a:rPr lang="pl-PL" b="1" dirty="0" smtClean="0">
                <a:solidFill>
                  <a:srgbClr val="C00000"/>
                </a:solidFill>
              </a:rPr>
              <a:t> formularza rekrutacyjnego </a:t>
            </a:r>
            <a:r>
              <a:rPr lang="pl-PL" dirty="0" smtClean="0"/>
              <a:t>na adres: </a:t>
            </a:r>
            <a:r>
              <a:rPr lang="pl-PL" u="sng" dirty="0" err="1" smtClean="0">
                <a:hlinkClick r:id="rId2"/>
              </a:rPr>
              <a:t>Dorota.Taraszewska-Zalipska@pwr.edu.pl</a:t>
            </a:r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Oryginalne dokumenty należy dostarczyć przed podpisaniem umowy trójstronnej.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56124" y="189335"/>
            <a:ext cx="8199276" cy="636165"/>
          </a:xfrm>
        </p:spPr>
        <p:txBody>
          <a:bodyPr>
            <a:noAutofit/>
          </a:bodyPr>
          <a:lstStyle/>
          <a:p>
            <a:r>
              <a:rPr lang="pl-PL" sz="3600" dirty="0" smtClean="0"/>
              <a:t>Zasady udziału w programie stażowym</a:t>
            </a:r>
            <a:endParaRPr lang="pl-PL" sz="36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B6CC8-5BA7-4977-BCFA-306A1D974909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514350" indent="-514350"/>
            <a:r>
              <a:rPr lang="pl-PL" dirty="0" smtClean="0"/>
              <a:t>Kto może wziąć udział?</a:t>
            </a:r>
          </a:p>
          <a:p>
            <a:r>
              <a:rPr lang="pl-PL" sz="2400" dirty="0" smtClean="0"/>
              <a:t>Studenci kierunku </a:t>
            </a:r>
            <a:r>
              <a:rPr lang="pl-PL" sz="2400" dirty="0" err="1" smtClean="0"/>
              <a:t>Cyberbezpieczeństwo</a:t>
            </a:r>
            <a:r>
              <a:rPr lang="pl-PL" sz="2400" dirty="0" smtClean="0"/>
              <a:t> na Wydziale Elektroniki Politechniki Wrocławskiej, </a:t>
            </a:r>
            <a:r>
              <a:rPr lang="pl-PL" sz="2400" dirty="0" smtClean="0"/>
              <a:t>którzy zgłosili się do programu POWER, będący obecnie:</a:t>
            </a:r>
            <a:endParaRPr lang="pl-PL" sz="2400" dirty="0" smtClean="0"/>
          </a:p>
          <a:p>
            <a:pPr lvl="0">
              <a:buFont typeface="Arial" pitchFamily="34" charset="0"/>
              <a:buChar char="•"/>
            </a:pPr>
            <a:r>
              <a:rPr lang="pl-PL" sz="2400" dirty="0" smtClean="0"/>
              <a:t>Studentami </a:t>
            </a:r>
            <a:r>
              <a:rPr lang="pl-PL" sz="2400" b="1" dirty="0" smtClean="0"/>
              <a:t>4. semestru </a:t>
            </a:r>
            <a:r>
              <a:rPr lang="pl-PL" sz="2400" dirty="0" smtClean="0"/>
              <a:t>studiów stacjonarnych </a:t>
            </a:r>
            <a:r>
              <a:rPr lang="pl-PL" sz="2400" b="1" dirty="0" smtClean="0"/>
              <a:t>I</a:t>
            </a:r>
            <a:r>
              <a:rPr lang="pl-PL" sz="2400" dirty="0" smtClean="0"/>
              <a:t> stopnia na specjalności: bezpieczeństwo danych, bezpieczeństwo sieci teleinformatycznych  (tj. studenci, którzy rozpoczęli studia w październiku 2019 r.), </a:t>
            </a:r>
          </a:p>
          <a:p>
            <a:pPr lvl="0">
              <a:buFont typeface="Arial" pitchFamily="34" charset="0"/>
              <a:buChar char="•"/>
            </a:pPr>
            <a:r>
              <a:rPr lang="pl-PL" sz="2400" dirty="0" smtClean="0"/>
              <a:t>Studentami </a:t>
            </a:r>
            <a:r>
              <a:rPr lang="pl-PL" sz="2400" b="1" dirty="0" smtClean="0"/>
              <a:t>4. semestru </a:t>
            </a:r>
            <a:r>
              <a:rPr lang="pl-PL" sz="2400" dirty="0" smtClean="0"/>
              <a:t>na studiach stacjonarnych </a:t>
            </a:r>
            <a:r>
              <a:rPr lang="pl-PL" sz="2400" b="1" dirty="0" smtClean="0"/>
              <a:t>I</a:t>
            </a:r>
            <a:r>
              <a:rPr lang="pl-PL" sz="2400" dirty="0" smtClean="0"/>
              <a:t> stopnia na specjalności bezpieczeństwo w energetyce (tj. studenci, którzy rozpoczęli studia w październiku 2019 r.),</a:t>
            </a:r>
          </a:p>
          <a:p>
            <a:pPr lvl="0">
              <a:buFont typeface="Arial" pitchFamily="34" charset="0"/>
              <a:buChar char="•"/>
            </a:pPr>
            <a:r>
              <a:rPr lang="pl-PL" sz="2400" dirty="0" smtClean="0"/>
              <a:t>S</a:t>
            </a:r>
            <a:r>
              <a:rPr lang="pl-PL" sz="2400" dirty="0" smtClean="0"/>
              <a:t>tudentami </a:t>
            </a:r>
            <a:r>
              <a:rPr lang="pl-PL" sz="2400" b="1" dirty="0" smtClean="0"/>
              <a:t>pierwszego semestru </a:t>
            </a:r>
            <a:r>
              <a:rPr lang="pl-PL" sz="2400" dirty="0" smtClean="0"/>
              <a:t>studiów </a:t>
            </a:r>
            <a:r>
              <a:rPr lang="pl-PL" sz="2400" dirty="0" smtClean="0"/>
              <a:t>stacjonarnych </a:t>
            </a:r>
            <a:r>
              <a:rPr lang="pl-PL" sz="2400" b="1" dirty="0" smtClean="0"/>
              <a:t>II</a:t>
            </a:r>
            <a:r>
              <a:rPr lang="pl-PL" sz="2400" dirty="0" smtClean="0"/>
              <a:t> stopnia (tj. studenci którzy rozpoczęli studia 1 marca 2021 r.).  </a:t>
            </a:r>
            <a:endParaRPr lang="pl-PL" sz="2400" dirty="0" smtClean="0"/>
          </a:p>
          <a:p>
            <a:pPr lvl="0">
              <a:buFont typeface="Arial" pitchFamily="34" charset="0"/>
              <a:buChar char="•"/>
            </a:pPr>
            <a:endParaRPr lang="pl-PL" sz="2400" dirty="0" smtClean="0"/>
          </a:p>
          <a:p>
            <a:pPr lvl="0"/>
            <a:r>
              <a:rPr lang="pl-PL" sz="2000" b="1" dirty="0" smtClean="0">
                <a:solidFill>
                  <a:srgbClr val="00B050"/>
                </a:solidFill>
              </a:rPr>
              <a:t>Studenci, którzy nie wybrali specjalności także mogą brać udział w programie staży.</a:t>
            </a:r>
            <a:endParaRPr lang="pl-PL" sz="2000" b="1" dirty="0" smtClean="0">
              <a:solidFill>
                <a:srgbClr val="00B050"/>
              </a:solidFill>
            </a:endParaRPr>
          </a:p>
          <a:p>
            <a:pPr marL="514350" indent="-514350"/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4000" dirty="0" smtClean="0"/>
              <a:t>Informacje </a:t>
            </a:r>
            <a:r>
              <a:rPr lang="pl-PL" sz="4000" dirty="0" smtClean="0"/>
              <a:t>o stażu 1/2</a:t>
            </a:r>
            <a:endParaRPr lang="pl-PL" sz="40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B6CC8-5BA7-4977-BCFA-306A1D974909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3"/>
          </p:nvPr>
        </p:nvSpPr>
        <p:spPr>
          <a:xfrm>
            <a:off x="363554" y="1053114"/>
            <a:ext cx="11371246" cy="4318041"/>
          </a:xfrm>
        </p:spPr>
        <p:txBody>
          <a:bodyPr/>
          <a:lstStyle/>
          <a:p>
            <a:pPr lvl="0"/>
            <a:r>
              <a:rPr lang="pl-PL" dirty="0" smtClean="0"/>
              <a:t>Warunki stażu:</a:t>
            </a:r>
          </a:p>
          <a:p>
            <a:pPr lvl="0">
              <a:buFont typeface="Arial" pitchFamily="34" charset="0"/>
              <a:buChar char="•"/>
            </a:pPr>
            <a:r>
              <a:rPr lang="pl-PL" dirty="0" smtClean="0"/>
              <a:t>staż obejmuje łącznie 360 godzin zegarowych,</a:t>
            </a:r>
          </a:p>
          <a:p>
            <a:pPr lvl="0">
              <a:buFont typeface="Arial" pitchFamily="34" charset="0"/>
              <a:buChar char="•"/>
            </a:pPr>
            <a:r>
              <a:rPr lang="pl-PL" dirty="0" smtClean="0"/>
              <a:t>realizacja stażu musi się odbyć w ciągu maks. 3 miesięcy,</a:t>
            </a:r>
          </a:p>
          <a:p>
            <a:pPr lvl="0">
              <a:buFont typeface="Arial" pitchFamily="34" charset="0"/>
              <a:buChar char="•"/>
            </a:pPr>
            <a:r>
              <a:rPr lang="pl-PL" dirty="0" smtClean="0"/>
              <a:t>dzienny wymiar stażu 6-8 godzin,</a:t>
            </a:r>
          </a:p>
          <a:p>
            <a:pPr lvl="0">
              <a:buFont typeface="Arial" pitchFamily="34" charset="0"/>
              <a:buChar char="•"/>
            </a:pPr>
            <a:r>
              <a:rPr lang="pl-PL" dirty="0" smtClean="0"/>
              <a:t>minimalna liczba godzin stażu w tygodniu wynosi 20,</a:t>
            </a:r>
          </a:p>
          <a:p>
            <a:pPr lvl="0">
              <a:buFont typeface="Arial" pitchFamily="34" charset="0"/>
              <a:buChar char="•"/>
            </a:pPr>
            <a:r>
              <a:rPr lang="pl-PL" dirty="0" smtClean="0"/>
              <a:t>staż może być realizowany w dni robocze,</a:t>
            </a:r>
          </a:p>
          <a:p>
            <a:pPr lvl="0">
              <a:buFont typeface="Arial" pitchFamily="34" charset="0"/>
              <a:buChar char="•"/>
            </a:pPr>
            <a:r>
              <a:rPr lang="pl-PL" dirty="0" smtClean="0"/>
              <a:t>staż odbywa się w Polsce,</a:t>
            </a:r>
          </a:p>
          <a:p>
            <a:pPr lvl="0">
              <a:buFont typeface="Arial" pitchFamily="34" charset="0"/>
              <a:buChar char="•"/>
            </a:pPr>
            <a:r>
              <a:rPr lang="pl-PL" dirty="0" smtClean="0"/>
              <a:t>ze względu na pandemię staż może być realizowany zdalnie lub </a:t>
            </a:r>
            <a:r>
              <a:rPr lang="pl-PL" dirty="0" err="1" smtClean="0"/>
              <a:t>stacjonarnie+zdalnie</a:t>
            </a:r>
            <a:r>
              <a:rPr lang="pl-PL" dirty="0" smtClean="0"/>
              <a:t> (do ustalenia z pracodawcą),</a:t>
            </a:r>
          </a:p>
          <a:p>
            <a:pPr lvl="0">
              <a:buFont typeface="Arial" pitchFamily="34" charset="0"/>
              <a:buChar char="•"/>
            </a:pPr>
            <a:r>
              <a:rPr lang="pl-PL" dirty="0" smtClean="0"/>
              <a:t>student może tylko raz skorzystać ze stażu w ramach tego projektu.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4000" dirty="0" smtClean="0"/>
              <a:t>Informacje </a:t>
            </a:r>
            <a:r>
              <a:rPr lang="pl-PL" sz="4000" dirty="0" smtClean="0"/>
              <a:t>o stażu 2/</a:t>
            </a:r>
            <a:r>
              <a:rPr lang="pl-PL" sz="4000" dirty="0" err="1" smtClean="0"/>
              <a:t>2</a:t>
            </a:r>
            <a:endParaRPr lang="pl-PL" sz="40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B6CC8-5BA7-4977-BCFA-306A1D974909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3"/>
          </p:nvPr>
        </p:nvSpPr>
        <p:spPr>
          <a:xfrm>
            <a:off x="388954" y="1040414"/>
            <a:ext cx="11803046" cy="4763486"/>
          </a:xfrm>
        </p:spPr>
        <p:txBody>
          <a:bodyPr/>
          <a:lstStyle/>
          <a:p>
            <a:pPr lvl="0"/>
            <a:r>
              <a:rPr lang="pl-PL" dirty="0" smtClean="0"/>
              <a:t>W ramach stażu student objęty jest następującym wsparciem:</a:t>
            </a:r>
          </a:p>
          <a:p>
            <a:pPr lvl="0">
              <a:buFont typeface="Arial" pitchFamily="34" charset="0"/>
              <a:buChar char="•"/>
            </a:pPr>
            <a:r>
              <a:rPr lang="pl-PL" dirty="0" smtClean="0"/>
              <a:t>wynagrodzenie </a:t>
            </a:r>
            <a:r>
              <a:rPr lang="pl-PL" dirty="0" smtClean="0"/>
              <a:t>„brutto </a:t>
            </a:r>
            <a:r>
              <a:rPr lang="pl-PL" dirty="0" err="1" smtClean="0"/>
              <a:t>brutto</a:t>
            </a:r>
            <a:r>
              <a:rPr lang="pl-PL" dirty="0" smtClean="0"/>
              <a:t>” 18 </a:t>
            </a:r>
            <a:r>
              <a:rPr lang="pl-PL" dirty="0" err="1" smtClean="0"/>
              <a:t>zł\h</a:t>
            </a:r>
            <a:r>
              <a:rPr lang="pl-PL" dirty="0" smtClean="0"/>
              <a:t> (tj. netto 14,13 </a:t>
            </a:r>
            <a:r>
              <a:rPr lang="pl-PL" dirty="0" err="1" smtClean="0"/>
              <a:t>zł\h</a:t>
            </a:r>
            <a:r>
              <a:rPr lang="pl-PL" dirty="0" smtClean="0"/>
              <a:t> – taka kwota będzie zapisana w umowie),</a:t>
            </a:r>
            <a:endParaRPr lang="pl-PL" dirty="0" smtClean="0"/>
          </a:p>
          <a:p>
            <a:pPr lvl="0">
              <a:buFont typeface="Arial" pitchFamily="34" charset="0"/>
              <a:buChar char="•"/>
            </a:pPr>
            <a:r>
              <a:rPr lang="pl-PL" dirty="0" smtClean="0"/>
              <a:t>opłacone ubezpieczenie NNW, </a:t>
            </a:r>
          </a:p>
          <a:p>
            <a:pPr lvl="0">
              <a:buFont typeface="Arial" pitchFamily="34" charset="0"/>
              <a:buChar char="•"/>
            </a:pPr>
            <a:r>
              <a:rPr lang="pl-PL" dirty="0" smtClean="0"/>
              <a:t>opłacone badania z zakresu medycyny pracy,</a:t>
            </a:r>
          </a:p>
          <a:p>
            <a:pPr lvl="0">
              <a:buFont typeface="Arial" pitchFamily="34" charset="0"/>
              <a:buChar char="•"/>
            </a:pPr>
            <a:r>
              <a:rPr lang="pl-PL" dirty="0" smtClean="0"/>
              <a:t>opieka doświadczonego pracownika (Opiekuna) ze strony pracodawcy.</a:t>
            </a:r>
          </a:p>
          <a:p>
            <a:pPr lvl="0"/>
            <a:r>
              <a:rPr lang="pl-PL" dirty="0" smtClean="0"/>
              <a:t>Dodatkowo:</a:t>
            </a:r>
          </a:p>
          <a:p>
            <a:pPr lvl="0">
              <a:buFont typeface="Arial" pitchFamily="34" charset="0"/>
              <a:buChar char="•"/>
            </a:pPr>
            <a:r>
              <a:rPr lang="pl-PL" dirty="0" smtClean="0"/>
              <a:t>wynagrodzenie za staż nie jest opodatkowane, </a:t>
            </a:r>
          </a:p>
          <a:p>
            <a:pPr lvl="0">
              <a:buFont typeface="Arial" pitchFamily="34" charset="0"/>
              <a:buChar char="•"/>
            </a:pPr>
            <a:r>
              <a:rPr lang="pl-PL" dirty="0" smtClean="0"/>
              <a:t>student jest objęty ubezpieczeniem w ramach ZUS,</a:t>
            </a:r>
          </a:p>
          <a:p>
            <a:pPr lvl="0">
              <a:buFont typeface="Arial" pitchFamily="34" charset="0"/>
              <a:buChar char="•"/>
            </a:pPr>
            <a:r>
              <a:rPr lang="pl-PL" dirty="0" smtClean="0"/>
              <a:t>pracodawca może zwiększyć zakres wsparcia o dodatkowe benefity, np. szkolenia.</a:t>
            </a:r>
          </a:p>
          <a:p>
            <a:pPr lvl="0"/>
            <a:endParaRPr lang="pl-PL" dirty="0" smtClean="0"/>
          </a:p>
          <a:p>
            <a:pPr lvl="0"/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4000" dirty="0" smtClean="0"/>
              <a:t>Rekrutacja na staż - dokumenty</a:t>
            </a:r>
            <a:endParaRPr lang="pl-PL" sz="40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B6CC8-5BA7-4977-BCFA-306A1D974909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3"/>
          </p:nvPr>
        </p:nvSpPr>
        <p:spPr>
          <a:xfrm>
            <a:off x="325454" y="1065814"/>
            <a:ext cx="11371246" cy="4318041"/>
          </a:xfrm>
        </p:spPr>
        <p:txBody>
          <a:bodyPr/>
          <a:lstStyle/>
          <a:p>
            <a:pPr lvl="1" fontAlgn="base"/>
            <a:endParaRPr lang="pl-PL" dirty="0" smtClean="0"/>
          </a:p>
          <a:p>
            <a:pPr lvl="1" fontAlgn="base"/>
            <a:r>
              <a:rPr lang="pl-PL" dirty="0" smtClean="0"/>
              <a:t>Osoby </a:t>
            </a:r>
            <a:r>
              <a:rPr lang="pl-PL" dirty="0" smtClean="0"/>
              <a:t>zainteresowane udziałem w stażach składają wypełnione </a:t>
            </a:r>
            <a:r>
              <a:rPr lang="pl-PL" dirty="0" smtClean="0"/>
              <a:t>dokumenty:</a:t>
            </a:r>
            <a:endParaRPr lang="pl-PL" sz="2800" dirty="0" smtClean="0"/>
          </a:p>
          <a:p>
            <a:pPr marL="914400" lvl="1" indent="-457200" fontAlgn="base">
              <a:buFont typeface="+mj-lt"/>
              <a:buAutoNum type="arabicPeriod"/>
            </a:pPr>
            <a:r>
              <a:rPr lang="pl-PL" b="1" dirty="0" smtClean="0">
                <a:solidFill>
                  <a:srgbClr val="00B050"/>
                </a:solidFill>
              </a:rPr>
              <a:t>Formularz </a:t>
            </a:r>
            <a:r>
              <a:rPr lang="pl-PL" b="1" dirty="0" smtClean="0">
                <a:solidFill>
                  <a:srgbClr val="00B050"/>
                </a:solidFill>
              </a:rPr>
              <a:t>zgłoszeniowy do projektu </a:t>
            </a:r>
            <a:r>
              <a:rPr lang="pl-PL" b="1" dirty="0" smtClean="0">
                <a:solidFill>
                  <a:srgbClr val="00B050"/>
                </a:solidFill>
              </a:rPr>
              <a:t>POWER </a:t>
            </a:r>
            <a:r>
              <a:rPr lang="pl-PL" dirty="0" err="1" smtClean="0">
                <a:solidFill>
                  <a:srgbClr val="00B050"/>
                </a:solidFill>
              </a:rPr>
              <a:t>Cyberbezpieczeństwo</a:t>
            </a:r>
            <a:r>
              <a:rPr lang="pl-PL" dirty="0" smtClean="0">
                <a:solidFill>
                  <a:srgbClr val="00B050"/>
                </a:solidFill>
              </a:rPr>
              <a:t>… - </a:t>
            </a:r>
            <a:r>
              <a:rPr lang="pl-PL" i="1" dirty="0" smtClean="0">
                <a:solidFill>
                  <a:srgbClr val="00B050"/>
                </a:solidFill>
              </a:rPr>
              <a:t>o</a:t>
            </a:r>
            <a:r>
              <a:rPr lang="pl-PL" dirty="0" smtClean="0">
                <a:solidFill>
                  <a:srgbClr val="00B050"/>
                </a:solidFill>
              </a:rPr>
              <a:t> </a:t>
            </a:r>
            <a:r>
              <a:rPr lang="pl-PL" i="1" dirty="0" smtClean="0">
                <a:solidFill>
                  <a:srgbClr val="00B050"/>
                </a:solidFill>
              </a:rPr>
              <a:t>ile nie zrobili tego wcześniej</a:t>
            </a:r>
            <a:endParaRPr lang="pl-PL" sz="2000" i="1" dirty="0" smtClean="0">
              <a:solidFill>
                <a:srgbClr val="00B050"/>
              </a:solidFill>
            </a:endParaRPr>
          </a:p>
          <a:p>
            <a:pPr marL="914400" lvl="1" indent="-457200" fontAlgn="base">
              <a:buFont typeface="+mj-lt"/>
              <a:buAutoNum type="arabicPeriod"/>
            </a:pPr>
            <a:r>
              <a:rPr lang="pl-PL" b="1" dirty="0" smtClean="0">
                <a:solidFill>
                  <a:srgbClr val="00B050"/>
                </a:solidFill>
              </a:rPr>
              <a:t>Oświadczenie </a:t>
            </a:r>
            <a:r>
              <a:rPr lang="pl-PL" dirty="0" smtClean="0">
                <a:solidFill>
                  <a:srgbClr val="00B050"/>
                </a:solidFill>
              </a:rPr>
              <a:t>Uczestnika Projektu (studenta) o zgodzie na przetwarzanie danych osobowych </a:t>
            </a:r>
            <a:r>
              <a:rPr lang="pl-PL" b="1" dirty="0" smtClean="0">
                <a:solidFill>
                  <a:srgbClr val="00B050"/>
                </a:solidFill>
              </a:rPr>
              <a:t>(RODO</a:t>
            </a:r>
            <a:r>
              <a:rPr lang="pl-PL" b="1" dirty="0" smtClean="0">
                <a:solidFill>
                  <a:srgbClr val="00B050"/>
                </a:solidFill>
              </a:rPr>
              <a:t>)</a:t>
            </a:r>
            <a:r>
              <a:rPr lang="pl-PL" dirty="0" smtClean="0">
                <a:solidFill>
                  <a:srgbClr val="00B050"/>
                </a:solidFill>
              </a:rPr>
              <a:t> </a:t>
            </a:r>
            <a:r>
              <a:rPr lang="pl-PL" i="1" dirty="0" smtClean="0">
                <a:solidFill>
                  <a:srgbClr val="00B050"/>
                </a:solidFill>
              </a:rPr>
              <a:t>– o ile nie zrobili tego wcześniej</a:t>
            </a:r>
            <a:endParaRPr lang="pl-PL" i="1" dirty="0" smtClean="0">
              <a:solidFill>
                <a:srgbClr val="00B050"/>
              </a:solidFill>
            </a:endParaRPr>
          </a:p>
          <a:p>
            <a:pPr marL="914400" lvl="1" indent="-457200" fontAlgn="base">
              <a:buFont typeface="+mj-lt"/>
              <a:buAutoNum type="arabicPeriod"/>
            </a:pPr>
            <a:r>
              <a:rPr lang="pl-PL" sz="3200" b="1" dirty="0" smtClean="0">
                <a:solidFill>
                  <a:srgbClr val="C00000"/>
                </a:solidFill>
              </a:rPr>
              <a:t>Formularz rekrutacyjny </a:t>
            </a:r>
            <a:r>
              <a:rPr lang="pl-PL" sz="3200" dirty="0" smtClean="0">
                <a:solidFill>
                  <a:srgbClr val="C00000"/>
                </a:solidFill>
              </a:rPr>
              <a:t>zawierający ankietę motywacyjną, informację o preferowanym pracodawcy oraz wskazaniem co najmniej jednej opcji alternatywnej </a:t>
            </a:r>
            <a:r>
              <a:rPr lang="pl-PL" sz="3200" dirty="0" smtClean="0">
                <a:solidFill>
                  <a:srgbClr val="C00000"/>
                </a:solidFill>
              </a:rPr>
              <a:t>stażu</a:t>
            </a:r>
            <a:endParaRPr lang="pl-PL" sz="3200" dirty="0" smtClean="0">
              <a:solidFill>
                <a:srgbClr val="C00000"/>
              </a:solidFill>
            </a:endParaRPr>
          </a:p>
          <a:p>
            <a:pPr marL="914400" lvl="1" indent="-457200" fontAlgn="base">
              <a:buFont typeface="+mj-lt"/>
              <a:buAutoNum type="arabicPeriod"/>
            </a:pPr>
            <a:r>
              <a:rPr lang="pl-PL" b="1" dirty="0" smtClean="0"/>
              <a:t>Deklarację przyjęcia na staż </a:t>
            </a:r>
            <a:r>
              <a:rPr lang="pl-PL" dirty="0" smtClean="0"/>
              <a:t>studenta (wystawioną przez pracodawcę</a:t>
            </a:r>
            <a:r>
              <a:rPr lang="pl-PL" dirty="0" smtClean="0"/>
              <a:t>) – po rozmowie rekrutacyjnej u pracodawcy, gdy mają pozytywną decyzję dot. przyjęcia na staż.</a:t>
            </a:r>
            <a:endParaRPr lang="pl-PL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B6CC8-5BA7-4977-BCFA-306A1D974909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3"/>
          </p:nvPr>
        </p:nvSpPr>
        <p:spPr/>
        <p:txBody>
          <a:bodyPr wrap="none" lIns="0" rIns="0"/>
          <a:lstStyle/>
          <a:p>
            <a:pPr marL="514350" indent="-514350"/>
            <a:r>
              <a:rPr lang="pl-PL" dirty="0" smtClean="0"/>
              <a:t>Etap I - Rekrutacja </a:t>
            </a:r>
            <a:r>
              <a:rPr lang="pl-PL" dirty="0" smtClean="0"/>
              <a:t>formalna (</a:t>
            </a:r>
            <a:r>
              <a:rPr lang="pl-PL" dirty="0" smtClean="0"/>
              <a:t>wewnętrzna na </a:t>
            </a:r>
            <a:r>
              <a:rPr lang="pl-PL" dirty="0" smtClean="0"/>
              <a:t>uc</a:t>
            </a:r>
            <a:r>
              <a:rPr lang="pl-PL" dirty="0" smtClean="0"/>
              <a:t>zelni): złożenie </a:t>
            </a:r>
          </a:p>
          <a:p>
            <a:pPr marL="514350" indent="-514350"/>
            <a:r>
              <a:rPr lang="pl-PL" dirty="0" smtClean="0"/>
              <a:t>wymaganych </a:t>
            </a:r>
            <a:r>
              <a:rPr lang="pl-PL" dirty="0" smtClean="0"/>
              <a:t>dokumentów w terminie oraz liczba uzyskanych </a:t>
            </a:r>
            <a:endParaRPr lang="pl-PL" dirty="0" smtClean="0"/>
          </a:p>
          <a:p>
            <a:pPr marL="514350" indent="-514350"/>
            <a:r>
              <a:rPr lang="pl-PL" dirty="0" smtClean="0"/>
              <a:t>punktów </a:t>
            </a:r>
            <a:r>
              <a:rPr lang="pl-PL" dirty="0" smtClean="0"/>
              <a:t>rekrutacyjnych (max 22</a:t>
            </a:r>
            <a:r>
              <a:rPr lang="pl-PL" dirty="0" smtClean="0"/>
              <a:t>) pozwoli zakwalifikować się </a:t>
            </a:r>
          </a:p>
          <a:p>
            <a:pPr marL="514350" indent="-514350"/>
            <a:r>
              <a:rPr lang="pl-PL" dirty="0" smtClean="0"/>
              <a:t>do II etap rekrutacji u pracodawców. Punkty zaliczane są na podstawie:</a:t>
            </a:r>
            <a:endParaRPr lang="pl-PL" dirty="0" smtClean="0"/>
          </a:p>
          <a:p>
            <a:pPr marL="971550" lvl="1" indent="-514350">
              <a:buFont typeface="Arial" pitchFamily="34" charset="0"/>
              <a:buChar char="•"/>
            </a:pPr>
            <a:r>
              <a:rPr lang="pl-PL" dirty="0" smtClean="0"/>
              <a:t>ankiety </a:t>
            </a:r>
            <a:r>
              <a:rPr lang="pl-PL" dirty="0" smtClean="0"/>
              <a:t>motywacyjnej - max 9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pl-PL" dirty="0" smtClean="0"/>
              <a:t>aktywności prorozwojowych </a:t>
            </a:r>
            <a:r>
              <a:rPr lang="pl-PL" dirty="0" smtClean="0"/>
              <a:t>w ostatnim roku kalendarzowym, szkolenia, </a:t>
            </a:r>
            <a:endParaRPr lang="pl-PL" dirty="0" smtClean="0"/>
          </a:p>
          <a:p>
            <a:pPr marL="971550" lvl="1" indent="-514350"/>
            <a:r>
              <a:rPr lang="pl-PL" dirty="0" smtClean="0"/>
              <a:t>kursy</a:t>
            </a:r>
            <a:r>
              <a:rPr lang="pl-PL" dirty="0" smtClean="0"/>
              <a:t>, konferencje, koła zainteresowań itp. - max 5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pl-PL" dirty="0" smtClean="0"/>
              <a:t>średniej </a:t>
            </a:r>
            <a:r>
              <a:rPr lang="pl-PL" dirty="0" smtClean="0"/>
              <a:t>z ocen uzyskanych w ostatnim roku akademickim - m</a:t>
            </a:r>
            <a:r>
              <a:rPr lang="en-US" dirty="0" smtClean="0"/>
              <a:t>ax 6</a:t>
            </a:r>
            <a:endParaRPr lang="pl-PL" dirty="0" smtClean="0"/>
          </a:p>
          <a:p>
            <a:pPr marL="971550" lvl="1" indent="-514350">
              <a:buFont typeface="Arial" pitchFamily="34" charset="0"/>
              <a:buChar char="•"/>
            </a:pPr>
            <a:r>
              <a:rPr lang="pl-PL" dirty="0" smtClean="0"/>
              <a:t>(z </a:t>
            </a:r>
            <a:r>
              <a:rPr lang="pl-PL" dirty="0" smtClean="0"/>
              <a:t>tytułu) </a:t>
            </a:r>
            <a:r>
              <a:rPr lang="pl-PL" dirty="0" smtClean="0"/>
              <a:t>n</a:t>
            </a:r>
            <a:r>
              <a:rPr lang="en-US" dirty="0" err="1" smtClean="0"/>
              <a:t>iepełnosprawnoś</a:t>
            </a:r>
            <a:r>
              <a:rPr lang="pl-PL" dirty="0" smtClean="0"/>
              <a:t>ci</a:t>
            </a:r>
            <a:r>
              <a:rPr lang="en-US" dirty="0" smtClean="0"/>
              <a:t> </a:t>
            </a:r>
            <a:r>
              <a:rPr lang="en-US" dirty="0" err="1" smtClean="0"/>
              <a:t>studenta</a:t>
            </a:r>
            <a:r>
              <a:rPr lang="pl-PL" dirty="0" smtClean="0"/>
              <a:t>* – 0 lub 2 </a:t>
            </a:r>
            <a:r>
              <a:rPr lang="pl-PL" dirty="0" err="1" smtClean="0"/>
              <a:t>pkt</a:t>
            </a:r>
            <a:endParaRPr lang="pl-PL" dirty="0" smtClean="0"/>
          </a:p>
          <a:p>
            <a:pPr marL="514350" indent="-514350"/>
            <a:r>
              <a:rPr lang="pl-PL" dirty="0" smtClean="0"/>
              <a:t>Etap II - rekrutacja </a:t>
            </a:r>
            <a:r>
              <a:rPr lang="pl-PL" dirty="0" smtClean="0"/>
              <a:t>zewnętrzna (u pracodawcy)</a:t>
            </a:r>
          </a:p>
          <a:p>
            <a:endParaRPr lang="pl-PL" dirty="0"/>
          </a:p>
        </p:txBody>
      </p:sp>
      <p:sp>
        <p:nvSpPr>
          <p:cNvPr id="5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4000" dirty="0" smtClean="0"/>
              <a:t>Rekrutacja na staż - procedura</a:t>
            </a:r>
            <a:endParaRPr lang="pl-PL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4000" dirty="0" smtClean="0"/>
              <a:t>Rekrutacja zewnętrzna </a:t>
            </a:r>
            <a:endParaRPr lang="pl-PL" sz="40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B6CC8-5BA7-4977-BCFA-306A1D974909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3"/>
          </p:nvPr>
        </p:nvSpPr>
        <p:spPr>
          <a:xfrm>
            <a:off x="388954" y="1129314"/>
            <a:ext cx="11371246" cy="4318041"/>
          </a:xfrm>
        </p:spPr>
        <p:txBody>
          <a:bodyPr/>
          <a:lstStyle/>
          <a:p>
            <a:pPr marL="514350" lvl="0" indent="-514350" fontAlgn="base">
              <a:buFont typeface="+mj-lt"/>
              <a:buAutoNum type="arabicPeriod"/>
            </a:pPr>
            <a:r>
              <a:rPr lang="pl-PL" sz="2400" b="1" dirty="0" smtClean="0"/>
              <a:t>Pracodawca </a:t>
            </a:r>
            <a:r>
              <a:rPr lang="pl-PL" sz="2400" dirty="0" smtClean="0"/>
              <a:t>przyjmujący studenta na staż </a:t>
            </a:r>
            <a:r>
              <a:rPr lang="pl-PL" sz="2400" b="1" dirty="0" smtClean="0"/>
              <a:t>ma prawo przeprowadzić z nim rozmowę kwalifikacyjną</a:t>
            </a:r>
            <a:r>
              <a:rPr lang="pl-PL" sz="2400" dirty="0" smtClean="0"/>
              <a:t>. Na jej podstawie podejmie ostateczną decyzję dotyczącą zatrudnienia studenta, a także określi </a:t>
            </a:r>
            <a:r>
              <a:rPr lang="pl-PL" sz="2400" b="1" dirty="0" smtClean="0"/>
              <a:t>ramowy plan stażu</a:t>
            </a:r>
            <a:r>
              <a:rPr lang="pl-PL" sz="2400" dirty="0" smtClean="0"/>
              <a:t>, który w najlepszym stopniu dopasowany będzie do potrzeb pracodawcy i możliwy do realizacji przez stażystę. 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pl-PL" sz="2400" dirty="0" smtClean="0"/>
              <a:t>O formie i terminie rozmowy kwalifikacyjnej student zostanie powiadomiony </a:t>
            </a:r>
            <a:r>
              <a:rPr lang="pl-PL" sz="2400" b="1" dirty="0" smtClean="0"/>
              <a:t>drogą e-mailową w domenie @</a:t>
            </a:r>
            <a:r>
              <a:rPr lang="pl-PL" sz="2400" b="1" dirty="0" err="1" smtClean="0"/>
              <a:t>student.pwr.edu.pl</a:t>
            </a:r>
            <a:r>
              <a:rPr lang="pl-PL" sz="2400" b="1" dirty="0" smtClean="0"/>
              <a:t> najpóźniej na trzy dni przed wyznaczonym terminem.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pl-PL" sz="2400" b="1" dirty="0" smtClean="0"/>
              <a:t>W przypadku odrzucenia kandydatury przez pracodawcę, student ma prawo do ubiegania się o staż u innego pracodawcy</a:t>
            </a:r>
            <a:r>
              <a:rPr lang="pl-PL" sz="2400" dirty="0" smtClean="0"/>
              <a:t>. Jego zgłoszenie pozostaje aktualne.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pl-PL" sz="2400" dirty="0" err="1" smtClean="0"/>
              <a:t>PWr</a:t>
            </a:r>
            <a:r>
              <a:rPr lang="pl-PL" sz="2400" dirty="0" smtClean="0"/>
              <a:t>. </a:t>
            </a:r>
            <a:r>
              <a:rPr lang="pl-PL" sz="2400" dirty="0" smtClean="0"/>
              <a:t>nie przewiduje procedury odwoławczej od negatywnej decyzji pracodawcy.</a:t>
            </a:r>
          </a:p>
          <a:p>
            <a:endParaRPr lang="pl-PL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4000" dirty="0" smtClean="0"/>
              <a:t>Informacje uzupełniające, kontakt</a:t>
            </a:r>
            <a:endParaRPr lang="pl-PL" sz="40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B6CC8-5BA7-4977-BCFA-306A1D974909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3"/>
          </p:nvPr>
        </p:nvSpPr>
        <p:spPr>
          <a:xfrm>
            <a:off x="363554" y="1319814"/>
            <a:ext cx="11371246" cy="4318041"/>
          </a:xfrm>
        </p:spPr>
        <p:txBody>
          <a:bodyPr/>
          <a:lstStyle/>
          <a:p>
            <a:r>
              <a:rPr lang="pl-PL" dirty="0" smtClean="0"/>
              <a:t>Dokumenty przyjmuje:</a:t>
            </a:r>
          </a:p>
          <a:p>
            <a:r>
              <a:rPr lang="pl-PL" dirty="0" smtClean="0"/>
              <a:t>Koordynator ds. staży: p. Dorota </a:t>
            </a:r>
            <a:r>
              <a:rPr lang="pl-PL" dirty="0" err="1" smtClean="0"/>
              <a:t>Taraszewska-Zalipska</a:t>
            </a:r>
            <a:r>
              <a:rPr lang="pl-PL" dirty="0" smtClean="0"/>
              <a:t>, </a:t>
            </a:r>
          </a:p>
          <a:p>
            <a:r>
              <a:rPr lang="pl-PL" dirty="0" smtClean="0"/>
              <a:t>kontakt e-mail: </a:t>
            </a:r>
            <a:r>
              <a:rPr lang="pl-PL" u="sng" dirty="0" err="1" smtClean="0">
                <a:hlinkClick r:id="rId2"/>
              </a:rPr>
              <a:t>Dorota.Taraszewska-Zalipska@pwr.edu.pl</a:t>
            </a:r>
            <a:r>
              <a:rPr lang="pl-PL" dirty="0" smtClean="0"/>
              <a:t>,</a:t>
            </a:r>
          </a:p>
          <a:p>
            <a:r>
              <a:rPr lang="pl-PL" dirty="0" smtClean="0"/>
              <a:t>tel. kom. 783 221 103.</a:t>
            </a:r>
          </a:p>
          <a:p>
            <a:endParaRPr lang="pl-PL" dirty="0" smtClean="0"/>
          </a:p>
          <a:p>
            <a:pPr algn="ctr"/>
            <a:r>
              <a:rPr lang="pl-PL" dirty="0" smtClean="0"/>
              <a:t>Dokumenty</a:t>
            </a:r>
            <a:r>
              <a:rPr lang="pl-PL" dirty="0" smtClean="0"/>
              <a:t>, regulaminy itd. </a:t>
            </a:r>
            <a:r>
              <a:rPr lang="pl-PL" dirty="0" smtClean="0"/>
              <a:t>d</a:t>
            </a:r>
            <a:r>
              <a:rPr lang="pl-PL" dirty="0" smtClean="0"/>
              <a:t>ostępne są </a:t>
            </a:r>
            <a:r>
              <a:rPr lang="pl-PL" dirty="0" smtClean="0"/>
              <a:t>na stronie:</a:t>
            </a:r>
          </a:p>
          <a:p>
            <a:pPr algn="ctr"/>
            <a:r>
              <a:rPr lang="pl-PL" b="1" u="sng" dirty="0" err="1" smtClean="0">
                <a:hlinkClick r:id="rId3"/>
              </a:rPr>
              <a:t>www.cyberbezpieczenstwo.pwr.edu.pl</a:t>
            </a:r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Cyberbezpieczeństwo  2.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ytuł">
      <a:majorFont>
        <a:latin typeface="HK Grotesk"/>
        <a:ea typeface=""/>
        <a:cs typeface=""/>
      </a:majorFont>
      <a:minorFont>
        <a:latin typeface="Calibri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2988</TotalTime>
  <Words>822</Words>
  <Application>Microsoft Office PowerPoint</Application>
  <PresentationFormat>Niestandardowy</PresentationFormat>
  <Paragraphs>100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8" baseType="lpstr">
      <vt:lpstr>Arial</vt:lpstr>
      <vt:lpstr>HK Grotesk Light</vt:lpstr>
      <vt:lpstr>HK Grotesk</vt:lpstr>
      <vt:lpstr>HK Grotesk SemiBold</vt:lpstr>
      <vt:lpstr>Wingdings</vt:lpstr>
      <vt:lpstr>Calibri</vt:lpstr>
      <vt:lpstr>Motyw Cyberbezpieczeństwo  2.0</vt:lpstr>
      <vt:lpstr>Dorota Taraszewska-Zalipska,  koordynator ds. staży w projekcie  „Cyberbezpieczeństwo dla gospodarki przyszłości”</vt:lpstr>
      <vt:lpstr>Na początek </vt:lpstr>
      <vt:lpstr>Oferty Pracodawców w obecnym naborze</vt:lpstr>
      <vt:lpstr>Nabór na staże - termin</vt:lpstr>
      <vt:lpstr>Zasady udziału w programie stażowym</vt:lpstr>
      <vt:lpstr>Informacje o stażu 1/2</vt:lpstr>
      <vt:lpstr>Informacje o stażu 2/2</vt:lpstr>
      <vt:lpstr>Rekrutacja na staż - dokumenty</vt:lpstr>
      <vt:lpstr>Rekrutacja na staż - procedura</vt:lpstr>
      <vt:lpstr>Rekrutacja zewnętrzna </vt:lpstr>
      <vt:lpstr>Informacje uzupełniające, kontakt</vt:lpstr>
    </vt:vector>
  </TitlesOfParts>
  <Company>Politechnika Wrocławska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Piotr Wołowski</dc:creator>
  <cp:lastModifiedBy>MK</cp:lastModifiedBy>
  <cp:revision>72</cp:revision>
  <dcterms:created xsi:type="dcterms:W3CDTF">2020-03-06T08:07:37Z</dcterms:created>
  <dcterms:modified xsi:type="dcterms:W3CDTF">2021-04-23T19:32:25Z</dcterms:modified>
</cp:coreProperties>
</file>